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608" r:id="rId2"/>
    <p:sldId id="2656" r:id="rId3"/>
    <p:sldId id="2657" r:id="rId4"/>
    <p:sldId id="611" r:id="rId5"/>
    <p:sldId id="2660" r:id="rId6"/>
    <p:sldId id="614" r:id="rId7"/>
    <p:sldId id="2661" r:id="rId8"/>
    <p:sldId id="2662" r:id="rId9"/>
    <p:sldId id="2663" r:id="rId10"/>
    <p:sldId id="617" r:id="rId11"/>
    <p:sldId id="629" r:id="rId12"/>
    <p:sldId id="2664" r:id="rId13"/>
    <p:sldId id="627" r:id="rId14"/>
    <p:sldId id="2665" r:id="rId15"/>
    <p:sldId id="339" r:id="rId16"/>
    <p:sldId id="626" r:id="rId17"/>
    <p:sldId id="2666" r:id="rId18"/>
    <p:sldId id="631" r:id="rId19"/>
    <p:sldId id="628" r:id="rId20"/>
    <p:sldId id="621" r:id="rId21"/>
    <p:sldId id="622" r:id="rId22"/>
    <p:sldId id="2669" r:id="rId23"/>
    <p:sldId id="2668" r:id="rId24"/>
    <p:sldId id="624" r:id="rId25"/>
    <p:sldId id="2670" r:id="rId26"/>
    <p:sldId id="625" r:id="rId27"/>
    <p:sldId id="2658" r:id="rId28"/>
    <p:sldId id="2667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86287" autoAdjust="0"/>
  </p:normalViewPr>
  <p:slideViewPr>
    <p:cSldViewPr snapToGrid="0">
      <p:cViewPr varScale="1">
        <p:scale>
          <a:sx n="84" d="100"/>
          <a:sy n="84" d="100"/>
        </p:scale>
        <p:origin x="64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F667C-0236-499A-B9F2-DF8F18830793}" type="datetimeFigureOut">
              <a:rPr lang="en-AU" smtClean="0"/>
              <a:t>27/03/2026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ADADC-7615-4EEE-9343-6C75BB8DE6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100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ADADC-7615-4EEE-9343-6C75BB8DE642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3269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ADADC-7615-4EEE-9343-6C75BB8DE642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4209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EAC2B-5680-2332-F0A2-FDFDD4106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AB8563-6245-E210-482D-6FFAE691E2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EBAF27-D343-4DFE-B8EF-DA324727ED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20C76-E39A-8D1A-3D36-5F161E0F57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ADADC-7615-4EEE-9343-6C75BB8DE642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2166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985e596f3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985e596f3_0_177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213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985e596f3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985e596f3_0_177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1415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FE417-60F6-5643-94BE-6B9060AEE26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82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CFE417-60F6-5643-94BE-6B9060AEE26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26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F4F8A-1D6D-EEFE-D335-0EC669FFE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D7A37A-224C-0585-D9E3-CCDD9A1B1A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D14CB5-D454-6BA6-EFFD-2E77BE1B16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5DF33-ADB1-FE32-266C-3671BFC820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ADADC-7615-4EEE-9343-6C75BB8DE642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5769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1797EF8-07C2-4A88-A0A0-A058BA416B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125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D712710-8592-47AE-B26A-D8108D4174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8D37D0D-103C-48A3-9717-EF276C448B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94" y="244423"/>
            <a:ext cx="3620971" cy="838815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DAB987B-5523-4307-AFC6-EC28AE659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15"/>
          <a:stretch/>
        </p:blipFill>
        <p:spPr>
          <a:xfrm>
            <a:off x="2369" y="4904508"/>
            <a:ext cx="12189631" cy="19534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EC5772-0C2B-4965-89F2-5F353B05DE2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257055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D5B2882-BB6B-4033-AE0D-9F5862591359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289560" y="635346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D318A684-2D26-47D2-94DA-592EF52EB16D}" type="datetimeFigureOut">
              <a:rPr lang="en-AU" smtClean="0"/>
              <a:pPr/>
              <a:t>27/03/2026</a:t>
            </a:fld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0806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5F117AE-7B15-4E5E-8C64-6EB2D9E1B6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EC5772-0C2B-4965-89F2-5F353B05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055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6EB14C5-B9F2-4CBA-B3C4-F28BAE14088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998913"/>
            <a:ext cx="10515600" cy="515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5985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97F97BD-E71C-451B-88B1-589730928E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ACDE90-773F-469A-A4C5-AF4E1E7C9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38263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299E9-AF9C-41AF-AB7C-63365B8CE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846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8852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A2598E6-BC72-41C7-A7D9-6CDD1E6C2C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F6A0FF-4BA0-4E71-B874-B9A5A2FF7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7C5EF-C950-45C0-B5D1-B011E16FB1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C10C4-64C2-46FE-AAAE-92B509FE4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6501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F275DB4-68D8-438D-B414-7DFA346F18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F6A0FF-4BA0-4E71-B874-B9A5A2FF7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7C5EF-C950-45C0-B5D1-B011E16FB1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0461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E43F33E-9D37-4A5B-BA3B-600734B2EC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D015BB-15E7-47B4-A819-18D77D8FC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AE273-6489-4EBB-B23B-CA25EDBFA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914B6D-80B5-4D95-AC31-528C4577F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BFCF9A-B8AC-4A37-89C1-D4E00CA404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CBA763-3DF5-4DC2-8C69-1FAC04A5AF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2808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DDA3191-F8DB-4029-BB0F-2985052E2D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03CFE126-8540-4B15-9A77-E1610128EE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903288"/>
            <a:ext cx="5183188" cy="528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DB4822C-E27C-4119-A172-624CE1D2BB39}"/>
              </a:ext>
            </a:extLst>
          </p:cNvPr>
          <p:cNvSpPr/>
          <p:nvPr userDrawn="1"/>
        </p:nvSpPr>
        <p:spPr>
          <a:xfrm>
            <a:off x="657224" y="908050"/>
            <a:ext cx="5286375" cy="52863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6739D8E-192C-4F1B-88D5-54CB8A394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843" y="1708150"/>
            <a:ext cx="4173136" cy="1325563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D4E8CFB-B8E7-4B33-9D16-7411FA21E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3843" y="3162300"/>
            <a:ext cx="4177308" cy="22383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8558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02825E3-8C62-418B-B155-2363E82A4B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2C4743-075D-48EC-A5B9-FEC647D50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932FD-6A96-4677-8CD9-734D1F752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27B172-96DF-42E4-844C-A29C5B80D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6374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D078638-F5DB-493A-A6DE-906C0663EB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7515AE-D5D3-4E40-B70F-566D94913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354C1D-3329-48B5-A270-EBE95D53C3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57C538-201C-4618-A7D7-40C688AE3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8666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D9BB34C-F262-45A7-824A-09B7BBC330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2" y="-8314"/>
            <a:ext cx="12248819" cy="6892302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C19FE878-321C-4A9F-B3B0-64730A2162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15"/>
          <a:stretch/>
        </p:blipFill>
        <p:spPr>
          <a:xfrm>
            <a:off x="2369" y="4904508"/>
            <a:ext cx="12189631" cy="19534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EC5772-0C2B-4965-89F2-5F353B05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055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1A5427D-D45A-44EF-AEAD-C93C3E665F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998913"/>
            <a:ext cx="10515600" cy="515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95B0E2D-68A6-4932-8468-8850F398E2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560" y="635346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fld id="{D318A684-2D26-47D2-94DA-592EF52EB16D}" type="datetimeFigureOut">
              <a:rPr lang="en-AU" smtClean="0"/>
              <a:pPr/>
              <a:t>27/03/2026</a:t>
            </a:fld>
            <a:endParaRPr lang="en-AU"/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12FA6CA2-813C-4182-ACFE-A72FF87180C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94" y="244423"/>
            <a:ext cx="3632251" cy="8414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311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D7615D7-2528-490B-A3CE-8E5A21DCD9B3}"/>
              </a:ext>
            </a:extLst>
          </p:cNvPr>
          <p:cNvGrpSpPr/>
          <p:nvPr userDrawn="1"/>
        </p:nvGrpSpPr>
        <p:grpSpPr>
          <a:xfrm>
            <a:off x="1184" y="0"/>
            <a:ext cx="12190816" cy="6858000"/>
            <a:chOff x="1184" y="0"/>
            <a:chExt cx="12190816" cy="6858000"/>
          </a:xfrm>
        </p:grpSpPr>
        <p:pic>
          <p:nvPicPr>
            <p:cNvPr id="10" name="Picture 9" descr="Background pattern&#10;&#10;Description automatically generated">
              <a:extLst>
                <a:ext uri="{FF2B5EF4-FFF2-40B4-BE49-F238E27FC236}">
                  <a16:creationId xmlns:a16="http://schemas.microsoft.com/office/drawing/2014/main" id="{B1A036F0-BB89-4A71-A546-EABCA19D9C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" y="0"/>
              <a:ext cx="12189631" cy="6858000"/>
            </a:xfrm>
            <a:prstGeom prst="rect">
              <a:avLst/>
            </a:prstGeom>
          </p:spPr>
        </p:pic>
        <p:pic>
          <p:nvPicPr>
            <p:cNvPr id="12" name="Picture 11" descr="A screenshot of a computer&#10;&#10;Description automatically generated with medium confidence">
              <a:extLst>
                <a:ext uri="{FF2B5EF4-FFF2-40B4-BE49-F238E27FC236}">
                  <a16:creationId xmlns:a16="http://schemas.microsoft.com/office/drawing/2014/main" id="{FA83453E-04AC-4352-A4D3-9D3AF05747C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515"/>
            <a:stretch/>
          </p:blipFill>
          <p:spPr>
            <a:xfrm>
              <a:off x="2369" y="4904508"/>
              <a:ext cx="12189631" cy="1953491"/>
            </a:xfrm>
            <a:prstGeom prst="rect">
              <a:avLst/>
            </a:prstGeom>
          </p:spPr>
        </p:pic>
      </p:grp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2C5C94F4-585B-4BEF-AB45-AC7CFAFC5E6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94" y="244423"/>
            <a:ext cx="3632251" cy="8414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EC5772-0C2B-4965-89F2-5F353B05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055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1FEE8EC-E61A-49E2-ADEE-5DDDE810C8D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998913"/>
            <a:ext cx="10515600" cy="515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3A8B62D1-5216-42D8-B559-B2AB63862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560" y="635346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D318A684-2D26-47D2-94DA-592EF52EB16D}" type="datetimeFigureOut">
              <a:rPr lang="en-AU" smtClean="0"/>
              <a:pPr/>
              <a:t>27/03/2026</a:t>
            </a:fld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5602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5B25643-C7C9-417C-AB54-39AA8AA195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2" y="-8314"/>
            <a:ext cx="12248819" cy="68923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ACDE90-773F-469A-A4C5-AF4E1E7C9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38263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299E9-AF9C-41AF-AB7C-63365B8CE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846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1017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BBBEBBD4-5044-4838-8BE4-0E20341FDD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2" y="-8314"/>
            <a:ext cx="12248819" cy="689230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524BDBD-D025-443D-8E99-16B9708F95F7}"/>
              </a:ext>
            </a:extLst>
          </p:cNvPr>
          <p:cNvSpPr/>
          <p:nvPr userDrawn="1"/>
        </p:nvSpPr>
        <p:spPr>
          <a:xfrm>
            <a:off x="571501" y="171450"/>
            <a:ext cx="11010900" cy="6334125"/>
          </a:xfrm>
          <a:prstGeom prst="roundRect">
            <a:avLst>
              <a:gd name="adj" fmla="val 4541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4376A0D-438E-4216-BA0F-16E10E84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1475C3-36D0-4413-9E76-4FB10EBCB1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CF79A5F-C766-42D4-AB44-B9799688E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7347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C9A7CE0C-6E69-4021-8E6A-60042841E6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2" y="-8314"/>
            <a:ext cx="12248819" cy="689230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524BDBD-D025-443D-8E99-16B9708F95F7}"/>
              </a:ext>
            </a:extLst>
          </p:cNvPr>
          <p:cNvSpPr/>
          <p:nvPr userDrawn="1"/>
        </p:nvSpPr>
        <p:spPr>
          <a:xfrm>
            <a:off x="571501" y="171450"/>
            <a:ext cx="11010900" cy="6334125"/>
          </a:xfrm>
          <a:prstGeom prst="roundRect">
            <a:avLst>
              <a:gd name="adj" fmla="val 4541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4376A0D-438E-4216-BA0F-16E10E84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1475C3-36D0-4413-9E76-4FB10EBCB1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3020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C39AF52-AB7C-4F94-A67E-A44267827A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2" y="-8314"/>
            <a:ext cx="12248819" cy="68923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D015BB-15E7-47B4-A819-18D77D8FC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AE273-6489-4EBB-B23B-CA25EDBFA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914B6D-80B5-4D95-AC31-528C4577F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BFCF9A-B8AC-4A37-89C1-D4E00CA404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CBA763-3DF5-4DC2-8C69-1FAC04A5AF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20596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F61D8DCF-20E8-413F-96C1-6D3964081A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2" y="-8314"/>
            <a:ext cx="12248819" cy="6892302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FFE98DD4-C1D4-4464-BBC3-CDD3B25059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903288"/>
            <a:ext cx="5183188" cy="528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189E08-88CD-4F9D-B797-D3899AAF4B8E}"/>
              </a:ext>
            </a:extLst>
          </p:cNvPr>
          <p:cNvSpPr/>
          <p:nvPr userDrawn="1"/>
        </p:nvSpPr>
        <p:spPr>
          <a:xfrm>
            <a:off x="657224" y="908050"/>
            <a:ext cx="5286375" cy="5286375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AF45CCF-0BCD-48A9-89A8-D3D3E7C5B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843" y="1708150"/>
            <a:ext cx="4173136" cy="1325563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661F60A-A979-474C-8192-6E55F08440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3843" y="3162300"/>
            <a:ext cx="4177308" cy="22383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90549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1E944463-2C75-415F-915F-4F2AD64C2F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2" y="-8314"/>
            <a:ext cx="12248819" cy="689230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B296D7-20E1-4EBF-AD42-2F29EE5657F7}"/>
              </a:ext>
            </a:extLst>
          </p:cNvPr>
          <p:cNvSpPr/>
          <p:nvPr userDrawn="1"/>
        </p:nvSpPr>
        <p:spPr>
          <a:xfrm>
            <a:off x="714375" y="342899"/>
            <a:ext cx="4200525" cy="5715001"/>
          </a:xfrm>
          <a:prstGeom prst="roundRect">
            <a:avLst>
              <a:gd name="adj" fmla="val 4541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932FD-6A96-4677-8CD9-734D1F752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2C4743-075D-48EC-A5B9-FEC647D50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27B172-96DF-42E4-844C-A29C5B80D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53163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4A2E4C3-6331-4433-AFC1-EB68030B96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2" y="-8314"/>
            <a:ext cx="12248819" cy="68923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7515AE-D5D3-4E40-B70F-566D94913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354C1D-3329-48B5-A270-EBE95D53C3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57C538-201C-4618-A7D7-40C688AE3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1623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9C8218C-781F-44CC-B325-DA256AB332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ACDE90-773F-469A-A4C5-AF4E1E7C9B5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1850" y="1338263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299E9-AF9C-41AF-AB7C-63365B8CEA1E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1850" y="42846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5546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2F6C4A2E-20DF-4C43-B772-AE57B9824D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BCDE44-EAD6-488B-A532-12C3C4A7435D}"/>
              </a:ext>
            </a:extLst>
          </p:cNvPr>
          <p:cNvSpPr/>
          <p:nvPr userDrawn="1"/>
        </p:nvSpPr>
        <p:spPr>
          <a:xfrm>
            <a:off x="571501" y="171450"/>
            <a:ext cx="11010900" cy="6334125"/>
          </a:xfrm>
          <a:prstGeom prst="roundRect">
            <a:avLst>
              <a:gd name="adj" fmla="val 4541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F6A0FF-4BA0-4E71-B874-B9A5A2FF7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7C5EF-C950-45C0-B5D1-B011E16FB1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C10C4-64C2-46FE-AAAE-92B509FE4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125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B9F6802-1860-4561-AA08-8524EEEAC8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BCDE44-EAD6-488B-A532-12C3C4A7435D}"/>
              </a:ext>
            </a:extLst>
          </p:cNvPr>
          <p:cNvSpPr/>
          <p:nvPr userDrawn="1"/>
        </p:nvSpPr>
        <p:spPr>
          <a:xfrm>
            <a:off x="571501" y="171450"/>
            <a:ext cx="11010900" cy="6334125"/>
          </a:xfrm>
          <a:prstGeom prst="roundRect">
            <a:avLst>
              <a:gd name="adj" fmla="val 4541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F6A0FF-4BA0-4E71-B874-B9A5A2FF7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7C5EF-C950-45C0-B5D1-B011E16FB1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877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A3CC211A-D5E1-42F7-8560-8F2725FCCF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D015BB-15E7-47B4-A819-18D77D8FC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AE273-6489-4EBB-B23B-CA25EDBFA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914B6D-80B5-4D95-AC31-528C4577F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BFCF9A-B8AC-4A37-89C1-D4E00CA404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CBA763-3DF5-4DC2-8C69-1FAC04A5AF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9924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BB507B9-9C15-4E98-95C0-F62AB2FF39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1767859-C670-4BAE-BA8D-6A74F66819AC}"/>
              </a:ext>
            </a:extLst>
          </p:cNvPr>
          <p:cNvSpPr/>
          <p:nvPr userDrawn="1"/>
        </p:nvSpPr>
        <p:spPr>
          <a:xfrm>
            <a:off x="657224" y="908050"/>
            <a:ext cx="5286375" cy="5286375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B3294B-2DCD-4AA5-BD34-3014B3F68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843" y="1708150"/>
            <a:ext cx="4173136" cy="1325563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2742E31-DD99-4093-A9D1-9A63CACA7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3843" y="3162300"/>
            <a:ext cx="4177308" cy="22383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AC3AA5E-5174-4023-BA0F-4A5484DB70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903288"/>
            <a:ext cx="5183188" cy="528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9931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01B11C7F-78A2-48E4-A342-C5513A64D5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932FD-6A96-4677-8CD9-734D1F752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418320-96C6-4D26-9553-B5001DA55124}"/>
              </a:ext>
            </a:extLst>
          </p:cNvPr>
          <p:cNvSpPr/>
          <p:nvPr userDrawn="1"/>
        </p:nvSpPr>
        <p:spPr>
          <a:xfrm>
            <a:off x="714375" y="342899"/>
            <a:ext cx="4200525" cy="5715001"/>
          </a:xfrm>
          <a:prstGeom prst="roundRect">
            <a:avLst>
              <a:gd name="adj" fmla="val 4541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40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867131-C699-4C76-8B28-21A44E4B0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7A3C55E-C5A9-42AB-B446-5E45FCD47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316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4F8AF578-6F84-45CD-9EA8-0E3F6A8839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7515AE-D5D3-4E40-B70F-566D94913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354C1D-3329-48B5-A270-EBE95D53C3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57C538-201C-4618-A7D7-40C688AE3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0183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41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77" r:id="rId5"/>
    <p:sldLayoutId id="2147483653" r:id="rId6"/>
    <p:sldLayoutId id="2147483663" r:id="rId7"/>
    <p:sldLayoutId id="2147483664" r:id="rId8"/>
    <p:sldLayoutId id="2147483665" r:id="rId9"/>
    <p:sldLayoutId id="2147483666" r:id="rId10"/>
    <p:sldLayoutId id="2147483668" r:id="rId11"/>
    <p:sldLayoutId id="2147483651" r:id="rId12"/>
    <p:sldLayoutId id="2147483660" r:id="rId13"/>
    <p:sldLayoutId id="2147483676" r:id="rId14"/>
    <p:sldLayoutId id="2147483662" r:id="rId15"/>
    <p:sldLayoutId id="2147483654" r:id="rId16"/>
    <p:sldLayoutId id="2147483656" r:id="rId17"/>
    <p:sldLayoutId id="2147483657" r:id="rId18"/>
    <p:sldLayoutId id="2147483667" r:id="rId19"/>
    <p:sldLayoutId id="2147483669" r:id="rId20"/>
    <p:sldLayoutId id="2147483670" r:id="rId21"/>
    <p:sldLayoutId id="2147483675" r:id="rId22"/>
    <p:sldLayoutId id="2147483671" r:id="rId23"/>
    <p:sldLayoutId id="2147483672" r:id="rId24"/>
    <p:sldLayoutId id="2147483673" r:id="rId25"/>
    <p:sldLayoutId id="2147483674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ames.russo@monash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hyperlink" Target="http://www.surfmaths.com/game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james.russo@monash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hyperlink" Target="http://www.surfmaths.com/gam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mpapp.gr/%CE%B4%CE%B9%CE%B1%CE%B4%CE%AF%CE%BA%CF%84%CF%85%CE%BF/%CE%B1%CF%83%CF%86%CE%AC%CE%BB%CE%B5%CE%B9%CE%B1-%CF%83%CF%84%CE%BF-%CE%B4%CE%B9%CE%B1%CE%B4%CE%AF%CE%BA%CF%84%CF%85%CE%BF/%CE%B7%CE%BB%CE%B5%CE%BA%CF%84%CF%81%CE%BF%CE%BD%CE%B9%CE%BA%CF%8C%CF%82-%CE%B5%CE%BA%CF%86%CE%BF%CE%B2%CE%B9%CF%83%CE%BC%CF%8C%CF%82/teenager-woman-thinking-looking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441325-B811-489C-9950-788992B9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112" y="1327427"/>
            <a:ext cx="10515600" cy="1617663"/>
          </a:xfrm>
        </p:spPr>
        <p:txBody>
          <a:bodyPr/>
          <a:lstStyle/>
          <a:p>
            <a:pPr algn="ctr"/>
            <a:r>
              <a:rPr lang="en-AU" sz="48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Educationally-rich mathematical games: Workshop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12DD51-2638-4CFD-B7D1-6D922B942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3611362"/>
            <a:ext cx="10515600" cy="1500187"/>
          </a:xfrm>
        </p:spPr>
        <p:txBody>
          <a:bodyPr/>
          <a:lstStyle/>
          <a:p>
            <a:pPr algn="ctr"/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James Russo</a:t>
            </a:r>
          </a:p>
          <a:p>
            <a:pPr algn="ctr"/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james.russo@monash.edu</a:t>
            </a:r>
            <a:endParaRPr lang="en-A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F06DA1-0FB1-4E8C-8B67-306DD980B3A6}"/>
              </a:ext>
            </a:extLst>
          </p:cNvPr>
          <p:cNvSpPr txBox="1"/>
          <p:nvPr/>
        </p:nvSpPr>
        <p:spPr>
          <a:xfrm>
            <a:off x="2624218" y="4846869"/>
            <a:ext cx="65293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www.surfmaths.com/games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AutoShape 2" descr="Download the PNG">
            <a:extLst>
              <a:ext uri="{FF2B5EF4-FFF2-40B4-BE49-F238E27FC236}">
                <a16:creationId xmlns:a16="http://schemas.microsoft.com/office/drawing/2014/main" id="{4A064AFB-46A2-408B-9D31-F8F8EBE0F6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7" name="AutoShape 4" descr="Download the PNG">
            <a:extLst>
              <a:ext uri="{FF2B5EF4-FFF2-40B4-BE49-F238E27FC236}">
                <a16:creationId xmlns:a16="http://schemas.microsoft.com/office/drawing/2014/main" id="{92ED36AC-4E1E-49C6-8965-DDFCA9FF0B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AF6F60-4E72-484D-BE2F-C71C18B40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7428" y="3806224"/>
            <a:ext cx="2815200" cy="281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3310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12EA5-757F-4538-BD64-FF417A121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8" y="331112"/>
            <a:ext cx="3018183" cy="1325563"/>
          </a:xfrm>
        </p:spPr>
        <p:txBody>
          <a:bodyPr/>
          <a:lstStyle/>
          <a:p>
            <a:r>
              <a:rPr lang="en-A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Doubles Bingo: </a:t>
            </a:r>
            <a:r>
              <a:rPr lang="en-AU" sz="3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Variation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6755D-6046-41F4-8D59-03DA5C031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358" y="1769386"/>
            <a:ext cx="7457658" cy="4141083"/>
          </a:xfr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Students choose five Bingo numbers (above 20) in turn, and cover these with a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coloured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counter on a 120-chart.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Roll a 20-sided dice. 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Together students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keep doubling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by whatever number is rolled (e.g., roll a 5, 10, 20, 40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etc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).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Students stop doubling when they encounter a bingo number (or when they pass 120).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dice is rolled again by a different player, and a new doubling sequence is explored. </a:t>
            </a:r>
          </a:p>
          <a:p>
            <a:pPr marL="0" indent="0" algn="ctr">
              <a:buNone/>
            </a:pPr>
            <a:r>
              <a:rPr lang="en-US" sz="22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Play continues until one of the players removes all their numbers and shouts ‘Bingo!’.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8FFF7-4156-7DDE-F91F-5D4B0D9F3CDF}"/>
              </a:ext>
            </a:extLst>
          </p:cNvPr>
          <p:cNvSpPr txBox="1"/>
          <p:nvPr/>
        </p:nvSpPr>
        <p:spPr>
          <a:xfrm>
            <a:off x="268358" y="5910469"/>
            <a:ext cx="7457658" cy="6771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Variation: 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a 1 is rolled, the roller moves one of their counters to an unoccupied number and then rolls the dice again.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AE73B4-A7C1-1F6B-0981-A06FB0EB2C82}"/>
              </a:ext>
            </a:extLst>
          </p:cNvPr>
          <p:cNvSpPr txBox="1"/>
          <p:nvPr/>
        </p:nvSpPr>
        <p:spPr>
          <a:xfrm>
            <a:off x="8666922" y="1428496"/>
            <a:ext cx="2252869" cy="13234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Materials: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120-chart,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20-sided dice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coloured</a:t>
            </a: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counters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224197-89A2-31F4-B830-291B297A0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1430" y="3219567"/>
            <a:ext cx="2429692" cy="3111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F26F613-3A08-66A9-3173-CC454EE3CC87}"/>
              </a:ext>
            </a:extLst>
          </p:cNvPr>
          <p:cNvSpPr/>
          <p:nvPr/>
        </p:nvSpPr>
        <p:spPr>
          <a:xfrm>
            <a:off x="8753337" y="4470469"/>
            <a:ext cx="274320" cy="274320"/>
          </a:xfrm>
          <a:prstGeom prst="ellipse">
            <a:avLst/>
          </a:prstGeom>
          <a:solidFill>
            <a:srgbClr val="FF0000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A1429F3-989E-81AB-5817-E6ECEB2CF385}"/>
              </a:ext>
            </a:extLst>
          </p:cNvPr>
          <p:cNvSpPr/>
          <p:nvPr/>
        </p:nvSpPr>
        <p:spPr>
          <a:xfrm>
            <a:off x="8985201" y="4622869"/>
            <a:ext cx="274320" cy="274320"/>
          </a:xfrm>
          <a:prstGeom prst="ellipse">
            <a:avLst/>
          </a:prstGeom>
          <a:solidFill>
            <a:srgbClr val="FF0000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26E1899-F44D-7036-9358-E68B9F3E6A45}"/>
              </a:ext>
            </a:extLst>
          </p:cNvPr>
          <p:cNvSpPr/>
          <p:nvPr/>
        </p:nvSpPr>
        <p:spPr>
          <a:xfrm flipH="1">
            <a:off x="8753337" y="4775269"/>
            <a:ext cx="304800" cy="186826"/>
          </a:xfrm>
          <a:prstGeom prst="ellipse">
            <a:avLst/>
          </a:prstGeom>
          <a:solidFill>
            <a:srgbClr val="FF0000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8DD641-01AF-E28F-4278-0057FAB0D07A}"/>
              </a:ext>
            </a:extLst>
          </p:cNvPr>
          <p:cNvSpPr/>
          <p:nvPr/>
        </p:nvSpPr>
        <p:spPr>
          <a:xfrm>
            <a:off x="8828032" y="5266895"/>
            <a:ext cx="304799" cy="2743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313DF52-7254-2F44-DAA8-2B42C3CD4275}"/>
              </a:ext>
            </a:extLst>
          </p:cNvPr>
          <p:cNvSpPr/>
          <p:nvPr/>
        </p:nvSpPr>
        <p:spPr>
          <a:xfrm>
            <a:off x="8733455" y="5391152"/>
            <a:ext cx="304799" cy="2743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59ABE7-895A-90EE-3C96-1E17ABFF3134}"/>
              </a:ext>
            </a:extLst>
          </p:cNvPr>
          <p:cNvSpPr/>
          <p:nvPr/>
        </p:nvSpPr>
        <p:spPr>
          <a:xfrm>
            <a:off x="8599433" y="5194641"/>
            <a:ext cx="304799" cy="2743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C3CF802-19DF-DE46-2230-545B32F81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35288">
            <a:off x="8437902" y="3393444"/>
            <a:ext cx="723375" cy="74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45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59386-CEF1-428C-BD75-4E106A5F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04" y="378377"/>
            <a:ext cx="3667539" cy="1325563"/>
          </a:xfrm>
        </p:spPr>
        <p:txBody>
          <a:bodyPr/>
          <a:lstStyle/>
          <a:p>
            <a:r>
              <a:rPr lang="en-A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Doubles Bingo: </a:t>
            </a:r>
            <a:r>
              <a:rPr lang="en-AU" sz="3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F1B81-7C61-4752-AC36-CE816386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8873" y="2368964"/>
            <a:ext cx="7775714" cy="1699453"/>
          </a:xfr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do you think are the three best numbers to choose in the doubling version? 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are they the same or different than the best numbers in the skip-counting version?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53031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8CA04-9D48-6A74-649F-1618F3733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BF725-5C0F-35F0-B556-905B5500F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274081"/>
            <a:ext cx="4316896" cy="1325563"/>
          </a:xfrm>
        </p:spPr>
        <p:txBody>
          <a:bodyPr/>
          <a:lstStyle/>
          <a:p>
            <a:r>
              <a:rPr lang="en-A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Doubles Bingo: </a:t>
            </a:r>
            <a:br>
              <a:rPr lang="en-A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AU" sz="3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11F30-C8E7-B9DD-FF1F-1CD88262F4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51552" y="3439494"/>
            <a:ext cx="8888895" cy="707886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was this variation designed to help students notice?  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21CD5A-2DBF-6CB4-1BCA-9CC4C3B75AEE}"/>
              </a:ext>
            </a:extLst>
          </p:cNvPr>
          <p:cNvSpPr txBox="1"/>
          <p:nvPr/>
        </p:nvSpPr>
        <p:spPr>
          <a:xfrm>
            <a:off x="3294820" y="2747064"/>
            <a:ext cx="5186571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Variation: A Doubling</a:t>
            </a:r>
          </a:p>
        </p:txBody>
      </p:sp>
    </p:spTree>
    <p:extLst>
      <p:ext uri="{BB962C8B-B14F-4D97-AF65-F5344CB8AC3E}">
        <p14:creationId xmlns:p14="http://schemas.microsoft.com/office/powerpoint/2010/main" val="2241985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12EA5-757F-4538-BD64-FF417A121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74" y="391630"/>
            <a:ext cx="2580861" cy="681797"/>
          </a:xfrm>
        </p:spPr>
        <p:txBody>
          <a:bodyPr/>
          <a:lstStyle/>
          <a:p>
            <a:r>
              <a:rPr lang="en-A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Deci Dice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6755D-6046-41F4-8D59-03DA5C031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2035" y="1597888"/>
            <a:ext cx="7077766" cy="4688612"/>
          </a:xfr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Create an appropriately challenging gameboard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(i.e., number line template).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communal dice is rolled.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Players decide where to place the digit rolled on their number line, and lock in their choice by recording this number in the blank slot.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communal dice is rolled again, and the process is repeated. The game continues until there are no blanks remaining on the number line.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Players who finish with a gameboard where all their numbers are correctly ordered on the number line win a point. 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Players who can ‘prove’ their number line works (or doesn’t work) on a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decimat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get a bonus point. </a:t>
            </a: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EF04D8-4288-962A-3E93-D481D7BDD0FC}"/>
              </a:ext>
            </a:extLst>
          </p:cNvPr>
          <p:cNvSpPr txBox="1"/>
          <p:nvPr/>
        </p:nvSpPr>
        <p:spPr>
          <a:xfrm>
            <a:off x="8401878" y="1183967"/>
            <a:ext cx="3299791" cy="13234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Materials: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10-sided dice,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number line template,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decimats</a:t>
            </a:r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6A6909-FE1E-E905-02B7-5BF7BF701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026" y="2942769"/>
            <a:ext cx="4051673" cy="587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51F0A2-CC53-CE6E-508B-FDF903158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662" y="3965964"/>
            <a:ext cx="2235200" cy="1319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A90ECE-10E5-1BEE-9C81-8D22B573F5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58123" y="3857774"/>
            <a:ext cx="744257" cy="7678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4D2F9A-3E31-02F8-09D2-81225BB6E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793" y="4282674"/>
            <a:ext cx="2235200" cy="1319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5AACC7-EB5B-8F41-F5E9-9E80BC2C0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0262" y="4625658"/>
            <a:ext cx="2235200" cy="1319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B59242-36D0-F32D-CE7E-36789AC56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0393" y="5014338"/>
            <a:ext cx="2235200" cy="1319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2951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779FCC-6AD2-04EB-69CF-31DDE72EC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600" y="237767"/>
            <a:ext cx="11360800" cy="763600"/>
          </a:xfrm>
        </p:spPr>
        <p:txBody>
          <a:bodyPr>
            <a:normAutofit fontScale="90000"/>
          </a:bodyPr>
          <a:lstStyle/>
          <a:p>
            <a:r>
              <a:rPr lang="en-A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Deci Dice: </a:t>
            </a:r>
            <a:br>
              <a:rPr lang="en-A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AU" sz="3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‘Proving it’ with a </a:t>
            </a:r>
            <a:r>
              <a:rPr lang="en-AU" sz="3600" b="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Decimat</a:t>
            </a:r>
            <a:endParaRPr lang="en-AU" sz="3600" b="0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5">
                <a:extLst>
                  <a:ext uri="{FF2B5EF4-FFF2-40B4-BE49-F238E27FC236}">
                    <a16:creationId xmlns:a16="http://schemas.microsoft.com/office/drawing/2014/main" id="{123225AB-F4CF-5E67-0D7D-DDE7F101B9D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02179" y="5132795"/>
                <a:ext cx="5251042" cy="1182634"/>
              </a:xfr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pPr marL="152396" indent="0">
                  <a:buNone/>
                </a:pPr>
                <a:r>
                  <a:rPr lang="en-AU" sz="2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Decimal: </a:t>
                </a:r>
                <a:r>
                  <a:rPr lang="en-AU" sz="2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0.1 + 0.02 + 0.005 = 0.125</a:t>
                </a:r>
              </a:p>
              <a:p>
                <a:pPr marL="152396" indent="0">
                  <a:buNone/>
                </a:pPr>
                <a:r>
                  <a:rPr lang="en-AU" sz="2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Fraction: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6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6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26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AU" sz="26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AU" sz="26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6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AU" sz="26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AU" sz="26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AU" sz="26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6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AU" sz="26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en-AU" sz="2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6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6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125</m:t>
                        </m:r>
                      </m:num>
                      <m:den>
                        <m:r>
                          <a:rPr lang="en-AU" sz="26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endParaRPr lang="en-AU" sz="2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Text Placeholder 5">
                <a:extLst>
                  <a:ext uri="{FF2B5EF4-FFF2-40B4-BE49-F238E27FC236}">
                    <a16:creationId xmlns:a16="http://schemas.microsoft.com/office/drawing/2014/main" id="{123225AB-F4CF-5E67-0D7D-DDE7F101B9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02179" y="5132795"/>
                <a:ext cx="5251042" cy="1182634"/>
              </a:xfrm>
              <a:blipFill>
                <a:blip r:embed="rId2"/>
                <a:stretch>
                  <a:fillRect t="-7368"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003979B-4DA5-35FF-010A-575AD477283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19500" y="1489759"/>
            <a:ext cx="4216400" cy="315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2509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289502" y="279743"/>
            <a:ext cx="2740181" cy="7362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Didact Gothic"/>
              </a:rPr>
              <a:t>Deci Dice</a:t>
            </a:r>
            <a:endParaRPr sz="3600" b="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  <a:sym typeface="Didact Gothic"/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434340" y="3090529"/>
            <a:ext cx="1100703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34303" y="2825897"/>
            <a:ext cx="0" cy="52926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245131" y="2806285"/>
            <a:ext cx="0" cy="52926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7211" y="3502839"/>
            <a:ext cx="1818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          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081263" y="3543605"/>
            <a:ext cx="1360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42690" y="3308038"/>
            <a:ext cx="1339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0</a:t>
            </a:r>
            <a:r>
              <a:rPr lang="en-AU" sz="4000" dirty="0"/>
              <a:t>.</a:t>
            </a:r>
            <a:r>
              <a:rPr lang="en-AU" sz="2400" dirty="0"/>
              <a:t> __ __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68A9240-3F0F-4BB2-BAF9-91B10BDDDAE1}"/>
              </a:ext>
            </a:extLst>
          </p:cNvPr>
          <p:cNvSpPr/>
          <p:nvPr/>
        </p:nvSpPr>
        <p:spPr>
          <a:xfrm>
            <a:off x="11441373" y="3060667"/>
            <a:ext cx="22865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4CF4972C-2671-4353-8D1B-287B5BA03DE5}"/>
              </a:ext>
            </a:extLst>
          </p:cNvPr>
          <p:cNvSpPr/>
          <p:nvPr/>
        </p:nvSpPr>
        <p:spPr>
          <a:xfrm rot="10800000">
            <a:off x="289503" y="3064477"/>
            <a:ext cx="22865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C7EF0B6-C39B-483F-8145-2B4CE8A89C37}"/>
              </a:ext>
            </a:extLst>
          </p:cNvPr>
          <p:cNvCxnSpPr/>
          <p:nvPr/>
        </p:nvCxnSpPr>
        <p:spPr>
          <a:xfrm>
            <a:off x="2912583" y="2829707"/>
            <a:ext cx="0" cy="52926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8343093-08F7-464B-933B-5091BBD96DB2}"/>
              </a:ext>
            </a:extLst>
          </p:cNvPr>
          <p:cNvCxnSpPr/>
          <p:nvPr/>
        </p:nvCxnSpPr>
        <p:spPr>
          <a:xfrm>
            <a:off x="4733763" y="2822087"/>
            <a:ext cx="0" cy="52926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9A5B0A0-E5D7-4E17-9DDD-FB1000637D6A}"/>
              </a:ext>
            </a:extLst>
          </p:cNvPr>
          <p:cNvCxnSpPr/>
          <p:nvPr/>
        </p:nvCxnSpPr>
        <p:spPr>
          <a:xfrm>
            <a:off x="6452073" y="2848757"/>
            <a:ext cx="0" cy="52926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FFBD8B0-70CE-46E5-9530-824BF3D575A9}"/>
              </a:ext>
            </a:extLst>
          </p:cNvPr>
          <p:cNvCxnSpPr/>
          <p:nvPr/>
        </p:nvCxnSpPr>
        <p:spPr>
          <a:xfrm>
            <a:off x="8284683" y="2852567"/>
            <a:ext cx="0" cy="52926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F87CDFA-E758-4A31-B598-936790F4433B}"/>
              </a:ext>
            </a:extLst>
          </p:cNvPr>
          <p:cNvSpPr txBox="1"/>
          <p:nvPr/>
        </p:nvSpPr>
        <p:spPr>
          <a:xfrm>
            <a:off x="4063870" y="3297384"/>
            <a:ext cx="1339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0</a:t>
            </a:r>
            <a:r>
              <a:rPr lang="en-AU" sz="4000" dirty="0"/>
              <a:t>.</a:t>
            </a:r>
            <a:r>
              <a:rPr lang="en-AU" sz="2400" dirty="0"/>
              <a:t> __ __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132D97-3BD3-4064-B683-CD700076D350}"/>
              </a:ext>
            </a:extLst>
          </p:cNvPr>
          <p:cNvSpPr txBox="1"/>
          <p:nvPr/>
        </p:nvSpPr>
        <p:spPr>
          <a:xfrm>
            <a:off x="5827900" y="3289764"/>
            <a:ext cx="1339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0</a:t>
            </a:r>
            <a:r>
              <a:rPr lang="en-AU" sz="4000" dirty="0"/>
              <a:t>.</a:t>
            </a:r>
            <a:r>
              <a:rPr lang="en-AU" sz="2400" dirty="0"/>
              <a:t> __ __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F0FF43-46BD-453A-BB43-FF98763463E8}"/>
              </a:ext>
            </a:extLst>
          </p:cNvPr>
          <p:cNvSpPr txBox="1"/>
          <p:nvPr/>
        </p:nvSpPr>
        <p:spPr>
          <a:xfrm>
            <a:off x="7610980" y="3289764"/>
            <a:ext cx="1339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0</a:t>
            </a:r>
            <a:r>
              <a:rPr lang="en-AU" sz="4000" dirty="0"/>
              <a:t>.</a:t>
            </a:r>
            <a:r>
              <a:rPr lang="en-AU" sz="2400" dirty="0"/>
              <a:t> __ __</a:t>
            </a:r>
          </a:p>
        </p:txBody>
      </p:sp>
    </p:spTree>
    <p:extLst>
      <p:ext uri="{BB962C8B-B14F-4D97-AF65-F5344CB8AC3E}">
        <p14:creationId xmlns:p14="http://schemas.microsoft.com/office/powerpoint/2010/main" val="287864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5" grpId="0"/>
      <p:bldP spid="26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cxnSpLocks/>
          </p:cNvCxnSpPr>
          <p:nvPr/>
        </p:nvCxnSpPr>
        <p:spPr>
          <a:xfrm>
            <a:off x="434340" y="3090529"/>
            <a:ext cx="1100703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34303" y="2825897"/>
            <a:ext cx="0" cy="52926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245131" y="2806285"/>
            <a:ext cx="0" cy="52926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7211" y="3502839"/>
            <a:ext cx="1818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          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081263" y="3543605"/>
            <a:ext cx="1360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42690" y="3308038"/>
            <a:ext cx="1339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0</a:t>
            </a:r>
            <a:r>
              <a:rPr lang="en-AU" sz="4000" dirty="0"/>
              <a:t>.</a:t>
            </a:r>
            <a:r>
              <a:rPr lang="en-AU" sz="2400" dirty="0"/>
              <a:t> __ __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68A9240-3F0F-4BB2-BAF9-91B10BDDDAE1}"/>
              </a:ext>
            </a:extLst>
          </p:cNvPr>
          <p:cNvSpPr/>
          <p:nvPr/>
        </p:nvSpPr>
        <p:spPr>
          <a:xfrm>
            <a:off x="11441373" y="3060667"/>
            <a:ext cx="22865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4CF4972C-2671-4353-8D1B-287B5BA03DE5}"/>
              </a:ext>
            </a:extLst>
          </p:cNvPr>
          <p:cNvSpPr/>
          <p:nvPr/>
        </p:nvSpPr>
        <p:spPr>
          <a:xfrm rot="10800000">
            <a:off x="289503" y="3064477"/>
            <a:ext cx="22865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C7EF0B6-C39B-483F-8145-2B4CE8A89C37}"/>
              </a:ext>
            </a:extLst>
          </p:cNvPr>
          <p:cNvCxnSpPr/>
          <p:nvPr/>
        </p:nvCxnSpPr>
        <p:spPr>
          <a:xfrm>
            <a:off x="2912583" y="2829707"/>
            <a:ext cx="0" cy="52926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8343093-08F7-464B-933B-5091BBD96DB2}"/>
              </a:ext>
            </a:extLst>
          </p:cNvPr>
          <p:cNvCxnSpPr/>
          <p:nvPr/>
        </p:nvCxnSpPr>
        <p:spPr>
          <a:xfrm>
            <a:off x="4733763" y="2822087"/>
            <a:ext cx="0" cy="52926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9A5B0A0-E5D7-4E17-9DDD-FB1000637D6A}"/>
              </a:ext>
            </a:extLst>
          </p:cNvPr>
          <p:cNvCxnSpPr/>
          <p:nvPr/>
        </p:nvCxnSpPr>
        <p:spPr>
          <a:xfrm>
            <a:off x="6452073" y="2848757"/>
            <a:ext cx="0" cy="52926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FFBD8B0-70CE-46E5-9530-824BF3D575A9}"/>
              </a:ext>
            </a:extLst>
          </p:cNvPr>
          <p:cNvCxnSpPr/>
          <p:nvPr/>
        </p:nvCxnSpPr>
        <p:spPr>
          <a:xfrm>
            <a:off x="8284683" y="2852567"/>
            <a:ext cx="0" cy="52926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F87CDFA-E758-4A31-B598-936790F4433B}"/>
              </a:ext>
            </a:extLst>
          </p:cNvPr>
          <p:cNvSpPr txBox="1"/>
          <p:nvPr/>
        </p:nvSpPr>
        <p:spPr>
          <a:xfrm>
            <a:off x="4063870" y="3297384"/>
            <a:ext cx="1339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0</a:t>
            </a:r>
            <a:r>
              <a:rPr lang="en-AU" sz="4000" dirty="0"/>
              <a:t>.</a:t>
            </a:r>
            <a:r>
              <a:rPr lang="en-AU" sz="2400" dirty="0"/>
              <a:t> __ __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132D97-3BD3-4064-B683-CD700076D350}"/>
              </a:ext>
            </a:extLst>
          </p:cNvPr>
          <p:cNvSpPr txBox="1"/>
          <p:nvPr/>
        </p:nvSpPr>
        <p:spPr>
          <a:xfrm>
            <a:off x="5767288" y="3298344"/>
            <a:ext cx="1630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0</a:t>
            </a:r>
            <a:r>
              <a:rPr lang="en-AU" sz="4000" dirty="0"/>
              <a:t>.</a:t>
            </a:r>
            <a:r>
              <a:rPr lang="en-AU" sz="2400" dirty="0"/>
              <a:t> __ __ __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F0FF43-46BD-453A-BB43-FF98763463E8}"/>
              </a:ext>
            </a:extLst>
          </p:cNvPr>
          <p:cNvSpPr txBox="1"/>
          <p:nvPr/>
        </p:nvSpPr>
        <p:spPr>
          <a:xfrm>
            <a:off x="7761254" y="3289764"/>
            <a:ext cx="1339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0</a:t>
            </a:r>
            <a:r>
              <a:rPr lang="en-AU" sz="4000" dirty="0"/>
              <a:t>.</a:t>
            </a:r>
            <a:r>
              <a:rPr lang="en-AU" sz="2400" dirty="0"/>
              <a:t> __ </a:t>
            </a:r>
          </a:p>
        </p:txBody>
      </p:sp>
      <p:sp>
        <p:nvSpPr>
          <p:cNvPr id="2" name="Google Shape;101;p20">
            <a:extLst>
              <a:ext uri="{FF2B5EF4-FFF2-40B4-BE49-F238E27FC236}">
                <a16:creationId xmlns:a16="http://schemas.microsoft.com/office/drawing/2014/main" id="{8C930B26-EC0F-80D6-C531-2D84AC624EAA}"/>
              </a:ext>
            </a:extLst>
          </p:cNvPr>
          <p:cNvSpPr txBox="1">
            <a:spLocks/>
          </p:cNvSpPr>
          <p:nvPr/>
        </p:nvSpPr>
        <p:spPr>
          <a:xfrm>
            <a:off x="289502" y="279743"/>
            <a:ext cx="2740181" cy="7362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Didact Gothic"/>
              </a:rPr>
              <a:t>Deci Dice:</a:t>
            </a:r>
          </a:p>
          <a:p>
            <a:r>
              <a:rPr lang="en-GB" sz="3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Didact Gothic"/>
              </a:rPr>
              <a:t>Variation</a:t>
            </a:r>
          </a:p>
        </p:txBody>
      </p:sp>
    </p:spTree>
    <p:extLst>
      <p:ext uri="{BB962C8B-B14F-4D97-AF65-F5344CB8AC3E}">
        <p14:creationId xmlns:p14="http://schemas.microsoft.com/office/powerpoint/2010/main" val="311465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5" grpId="0"/>
      <p:bldP spid="26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43BA2B7-E84B-E8CD-C612-387D526D4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421" y="727200"/>
            <a:ext cx="8416703" cy="540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6754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59386-CEF1-428C-BD75-4E106A5F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77825"/>
            <a:ext cx="3276600" cy="1325563"/>
          </a:xfrm>
        </p:spPr>
        <p:txBody>
          <a:bodyPr/>
          <a:lstStyle/>
          <a:p>
            <a:r>
              <a:rPr lang="en-A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Deci Dice:</a:t>
            </a:r>
            <a:br>
              <a:rPr lang="en-A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AU" sz="3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F1B81-7C61-4752-AC36-CE816386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800" y="2447925"/>
            <a:ext cx="8801101" cy="866775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might you re-arrange the digits rolled in our last round of Deci Dice to make your number line as accurate (i.e., ‘to scale’) as possible?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0731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12EA5-757F-4538-BD64-FF417A121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415926"/>
            <a:ext cx="2235200" cy="888206"/>
          </a:xfrm>
        </p:spPr>
        <p:txBody>
          <a:bodyPr/>
          <a:lstStyle/>
          <a:p>
            <a:r>
              <a:rPr lang="en-A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Deci Dice:</a:t>
            </a:r>
            <a:br>
              <a:rPr lang="en-A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AU" sz="3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6755D-6046-41F4-8D59-03DA5C031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98650" y="3054349"/>
            <a:ext cx="8394700" cy="749301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was this variation designed to help students to notice?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6A87DB-181A-A627-66D2-63DD16109C87}"/>
              </a:ext>
            </a:extLst>
          </p:cNvPr>
          <p:cNvSpPr txBox="1"/>
          <p:nvPr/>
        </p:nvSpPr>
        <p:spPr>
          <a:xfrm>
            <a:off x="2933700" y="2425184"/>
            <a:ext cx="6096000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Variation: Introduction of ragged decimals</a:t>
            </a:r>
          </a:p>
        </p:txBody>
      </p:sp>
    </p:spTree>
    <p:extLst>
      <p:ext uri="{BB962C8B-B14F-4D97-AF65-F5344CB8AC3E}">
        <p14:creationId xmlns:p14="http://schemas.microsoft.com/office/powerpoint/2010/main" val="3439948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078AF-E474-47F4-8D37-2E8E611E8D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9517" y="2494732"/>
            <a:ext cx="9312965" cy="2133580"/>
          </a:xfr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Games can support differentiated mathematics instruction.</a:t>
            </a:r>
          </a:p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Games should cater to varied ability levels:</a:t>
            </a:r>
          </a:p>
          <a:p>
            <a:pPr lvl="1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Through game dynamics (e.g. count-on vs bridging through 10)</a:t>
            </a:r>
          </a:p>
          <a:p>
            <a:pPr lvl="1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Through game mechanics, i.e. modifications (e.g. cards included in the deck)</a:t>
            </a:r>
          </a:p>
          <a:p>
            <a:pPr lvl="1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Through supporting materials (e.g. hundreds chart)</a:t>
            </a:r>
          </a:p>
          <a:p>
            <a:endParaRPr lang="en-A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B6AE137-B84F-8DC2-BBDA-6DA87C25EDAD}"/>
              </a:ext>
            </a:extLst>
          </p:cNvPr>
          <p:cNvSpPr txBox="1">
            <a:spLocks/>
          </p:cNvSpPr>
          <p:nvPr/>
        </p:nvSpPr>
        <p:spPr>
          <a:xfrm>
            <a:off x="315685" y="329499"/>
            <a:ext cx="556260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Principle 4. </a:t>
            </a:r>
            <a:b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Flexibility for learning and teaching: Differentiation</a:t>
            </a:r>
            <a:endParaRPr lang="en-AU" sz="3600" b="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673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99" y="288925"/>
            <a:ext cx="4000503" cy="1082675"/>
          </a:xfrm>
        </p:spPr>
        <p:txBody>
          <a:bodyPr>
            <a:normAutofit/>
          </a:bodyPr>
          <a:lstStyle/>
          <a:p>
            <a:r>
              <a:rPr lang="en-A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Colour in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DF862C-2169-FD64-A1BA-8DE90320A575}"/>
                  </a:ext>
                </a:extLst>
              </p:cNvPr>
              <p:cNvSpPr txBox="1"/>
              <p:nvPr/>
            </p:nvSpPr>
            <p:spPr>
              <a:xfrm>
                <a:off x="7899398" y="723900"/>
                <a:ext cx="4025900" cy="173047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AU" sz="20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One game board each (fraction wall) </a:t>
                </a:r>
                <a:endParaRPr lang="en-AU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AU" sz="20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Two dice </a:t>
                </a:r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en-AU" sz="20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one labelled 1, 2, 2, 3, 3, 4</a:t>
                </a:r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en-AU" sz="20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one labelled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∗</m:t>
                        </m:r>
                      </m:num>
                      <m:den>
                        <m:r>
                          <a:rPr lang="en-AU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AU" sz="2000" b="0" i="0" smtClean="0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AU" sz="20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∗</m:t>
                        </m:r>
                      </m:num>
                      <m:den>
                        <m:r>
                          <a:rPr lang="en-AU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AU" sz="2000" b="0" i="0" smtClean="0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f>
                      <m:fPr>
                        <m:ctrlPr>
                          <a:rPr lang="en-AU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∗</m:t>
                        </m:r>
                      </m:num>
                      <m:den>
                        <m:r>
                          <a:rPr lang="en-AU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AU" sz="2000" b="0" i="0" smtClean="0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AU" sz="20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∗</m:t>
                        </m:r>
                      </m:num>
                      <m:den>
                        <m:r>
                          <a:rPr lang="en-AU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AU" sz="2000" b="0" i="0" smtClean="0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AU" sz="20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∗</m:t>
                        </m:r>
                      </m:num>
                      <m:den>
                        <m:r>
                          <a:rPr lang="en-AU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AU" sz="2000" b="0" i="0" smtClean="0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f>
                      <m:fPr>
                        <m:ctrlPr>
                          <a:rPr lang="en-AU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∗</m:t>
                        </m:r>
                      </m:num>
                      <m:den>
                        <m:r>
                          <a:rPr lang="en-AU" sz="20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en-AU" sz="20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lvl="1" algn="ctr"/>
                <a:endParaRPr lang="en-AU" sz="20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DF862C-2169-FD64-A1BA-8DE90320A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9398" y="723900"/>
                <a:ext cx="4025900" cy="1730474"/>
              </a:xfrm>
              <a:prstGeom prst="rect">
                <a:avLst/>
              </a:prstGeom>
              <a:blipFill>
                <a:blip r:embed="rId2"/>
                <a:stretch>
                  <a:fillRect l="-1893" t="-21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6EBFF8-2029-29A7-D99E-EE3B8A355A2F}"/>
              </a:ext>
            </a:extLst>
          </p:cNvPr>
          <p:cNvSpPr txBox="1">
            <a:spLocks/>
          </p:cNvSpPr>
          <p:nvPr/>
        </p:nvSpPr>
        <p:spPr>
          <a:xfrm>
            <a:off x="266702" y="1727815"/>
            <a:ext cx="7200899" cy="40252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 players in a group</a:t>
            </a:r>
          </a:p>
          <a:p>
            <a:pPr marL="0" indent="0">
              <a:buNone/>
            </a:pPr>
            <a:r>
              <a:rPr lang="en-A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Players in turn throw both dice. </a:t>
            </a:r>
          </a:p>
          <a:p>
            <a:pPr marL="0" indent="0">
              <a:buNone/>
            </a:pPr>
            <a:r>
              <a:rPr lang="en-A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make a fraction, the first dice being the numerator. </a:t>
            </a:r>
          </a:p>
          <a:p>
            <a:pPr marL="0" indent="0">
              <a:buNone/>
            </a:pPr>
            <a:r>
              <a:rPr lang="en-A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then colour the equivalent of the fraction shown.</a:t>
            </a:r>
          </a:p>
          <a:p>
            <a:r>
              <a:rPr lang="en-A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a player is unable to use their turn, they “pass”.</a:t>
            </a:r>
          </a:p>
          <a:p>
            <a:r>
              <a:rPr lang="en-A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Winner is the first person to colour in their whole wall</a:t>
            </a:r>
          </a:p>
          <a:p>
            <a:r>
              <a:rPr lang="en-A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Note: Each row is worth 1 </a:t>
            </a:r>
            <a:r>
              <a:rPr lang="en-A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(so the value of the entire fraction wall is 6)</a:t>
            </a:r>
          </a:p>
          <a:p>
            <a:r>
              <a:rPr lang="en-A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Note: Players can create improper fractions </a:t>
            </a:r>
          </a:p>
          <a:p>
            <a:pPr lvl="1"/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1704CB-919A-8797-294D-A738509C8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241170" y="5105400"/>
            <a:ext cx="1417800" cy="1295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CB86EC-A136-99BF-FD66-7DA0149AE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9398" y="2541915"/>
            <a:ext cx="2589665" cy="3211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9629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349249"/>
            <a:ext cx="2844800" cy="663575"/>
          </a:xfrm>
        </p:spPr>
        <p:txBody>
          <a:bodyPr>
            <a:normAutofit/>
          </a:bodyPr>
          <a:lstStyle/>
          <a:p>
            <a:r>
              <a:rPr lang="en-A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Fraction Wall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0317" y="1825625"/>
            <a:ext cx="6191366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5BE3DF-0A74-4C76-B910-30D4BE59B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884" y="1171281"/>
            <a:ext cx="7573432" cy="42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62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F9CB9-FFB7-43B7-B2BF-831CFFC2E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825AA-14DE-45CE-BA08-AC43EC4854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DA69E4-07B1-4820-8606-58E57A348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696" y="1786747"/>
            <a:ext cx="3322608" cy="328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3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0E8A1-B1E4-5176-591E-C0CEB32ED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4E07C-3709-61D5-3C92-C07DBBF8C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288925"/>
            <a:ext cx="4165600" cy="1082675"/>
          </a:xfrm>
        </p:spPr>
        <p:txBody>
          <a:bodyPr>
            <a:normAutofit/>
          </a:bodyPr>
          <a:lstStyle/>
          <a:p>
            <a:r>
              <a:rPr lang="en-A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Colour in Fractions:</a:t>
            </a:r>
            <a:br>
              <a:rPr lang="en-A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AU" sz="3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Variation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DC8DA6-9E6C-8DB8-609B-94D397AD7F25}"/>
                  </a:ext>
                </a:extLst>
              </p:cNvPr>
              <p:cNvSpPr txBox="1"/>
              <p:nvPr/>
            </p:nvSpPr>
            <p:spPr>
              <a:xfrm>
                <a:off x="7899398" y="723900"/>
                <a:ext cx="4025900" cy="173047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AU" sz="20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One game board each (fraction wall) </a:t>
                </a:r>
                <a:endParaRPr lang="en-AU" sz="2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AU" sz="20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Two dice </a:t>
                </a:r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en-AU" sz="20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one labelled 1, 2, 2, 3, 3, 4</a:t>
                </a:r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en-AU" sz="20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one labelled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∗</m:t>
                        </m:r>
                      </m:num>
                      <m:den>
                        <m:r>
                          <a:rPr lang="en-AU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AU" sz="2000" b="0" i="0" smtClean="0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AU" sz="20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∗</m:t>
                        </m:r>
                      </m:num>
                      <m:den>
                        <m:r>
                          <a:rPr lang="en-AU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AU" sz="2000" b="0" i="0" smtClean="0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f>
                      <m:fPr>
                        <m:ctrlPr>
                          <a:rPr lang="en-AU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∗</m:t>
                        </m:r>
                      </m:num>
                      <m:den>
                        <m:r>
                          <a:rPr lang="en-AU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AU" sz="2000" b="0" i="0" smtClean="0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AU" sz="20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∗</m:t>
                        </m:r>
                      </m:num>
                      <m:den>
                        <m:r>
                          <a:rPr lang="en-AU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AU" sz="2000" b="0" i="0" smtClean="0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AU" sz="20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∗</m:t>
                        </m:r>
                      </m:num>
                      <m:den>
                        <m:r>
                          <a:rPr lang="en-AU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AU" sz="2000" b="0" i="0" smtClean="0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f>
                      <m:fPr>
                        <m:ctrlPr>
                          <a:rPr lang="en-AU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∗</m:t>
                        </m:r>
                      </m:num>
                      <m:den>
                        <m:r>
                          <a:rPr lang="en-AU" sz="20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en-AU" sz="20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lvl="1" algn="ctr"/>
                <a:endParaRPr lang="en-AU" sz="2000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DC8DA6-9E6C-8DB8-609B-94D397AD7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9398" y="723900"/>
                <a:ext cx="4025900" cy="1730474"/>
              </a:xfrm>
              <a:prstGeom prst="rect">
                <a:avLst/>
              </a:prstGeom>
              <a:blipFill>
                <a:blip r:embed="rId2"/>
                <a:stretch>
                  <a:fillRect l="-1893" t="-21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F3078B-8251-7669-EE03-94D4C15AC6A9}"/>
              </a:ext>
            </a:extLst>
          </p:cNvPr>
          <p:cNvSpPr txBox="1">
            <a:spLocks/>
          </p:cNvSpPr>
          <p:nvPr/>
        </p:nvSpPr>
        <p:spPr>
          <a:xfrm>
            <a:off x="266702" y="1727815"/>
            <a:ext cx="7200899" cy="40252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 players in a group</a:t>
            </a:r>
          </a:p>
          <a:p>
            <a:pPr marL="0" indent="0">
              <a:buNone/>
            </a:pPr>
            <a:r>
              <a:rPr lang="en-A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Players in turn throw both dice. </a:t>
            </a:r>
          </a:p>
          <a:p>
            <a:pPr marL="0" indent="0">
              <a:buNone/>
            </a:pPr>
            <a:r>
              <a:rPr lang="en-A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make a fraction, the first dice being the numerator. </a:t>
            </a:r>
          </a:p>
          <a:p>
            <a:pPr marL="0" indent="0">
              <a:buNone/>
            </a:pPr>
            <a:r>
              <a:rPr lang="en-A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then colour the equivalent of the fraction shown.</a:t>
            </a:r>
          </a:p>
          <a:p>
            <a:r>
              <a:rPr lang="en-A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a player is unable to use their turn, they “pass”.</a:t>
            </a:r>
          </a:p>
          <a:p>
            <a:r>
              <a:rPr lang="en-A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Winner is the first person to colour in their whole wall</a:t>
            </a:r>
          </a:p>
          <a:p>
            <a:r>
              <a:rPr lang="en-A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Note: Each row is worth 1 </a:t>
            </a:r>
            <a:r>
              <a:rPr lang="en-A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(so the value of the entire fraction wall is 6)</a:t>
            </a:r>
          </a:p>
          <a:p>
            <a:r>
              <a:rPr lang="en-A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Note: Players can create improper fractions </a:t>
            </a:r>
          </a:p>
          <a:p>
            <a:pPr lvl="1"/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6244F8-A558-3263-C188-BF26EB347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241170" y="5105400"/>
            <a:ext cx="1417800" cy="1295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0759CF-08B9-147C-F1EC-853FA95DEFE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43" t="9400" r="8436" b="25052"/>
          <a:stretch/>
        </p:blipFill>
        <p:spPr>
          <a:xfrm>
            <a:off x="7899398" y="2755899"/>
            <a:ext cx="2720475" cy="2819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Left Arrow 2">
            <a:extLst>
              <a:ext uri="{FF2B5EF4-FFF2-40B4-BE49-F238E27FC236}">
                <a16:creationId xmlns:a16="http://schemas.microsoft.com/office/drawing/2014/main" id="{9CACE7D8-5F68-26E4-F71B-DCE628D88312}"/>
              </a:ext>
            </a:extLst>
          </p:cNvPr>
          <p:cNvSpPr/>
          <p:nvPr/>
        </p:nvSpPr>
        <p:spPr>
          <a:xfrm>
            <a:off x="10498666" y="3351353"/>
            <a:ext cx="726570" cy="39793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Left Arrow 3">
            <a:extLst>
              <a:ext uri="{FF2B5EF4-FFF2-40B4-BE49-F238E27FC236}">
                <a16:creationId xmlns:a16="http://schemas.microsoft.com/office/drawing/2014/main" id="{B411B783-319F-F186-ABEC-7F1129FD5A8A}"/>
              </a:ext>
            </a:extLst>
          </p:cNvPr>
          <p:cNvSpPr/>
          <p:nvPr/>
        </p:nvSpPr>
        <p:spPr>
          <a:xfrm rot="9278849">
            <a:off x="9492799" y="2047717"/>
            <a:ext cx="595179" cy="29335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2912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33" y="579614"/>
            <a:ext cx="2785533" cy="671738"/>
          </a:xfrm>
        </p:spPr>
        <p:txBody>
          <a:bodyPr>
            <a:normAutofit/>
          </a:bodyPr>
          <a:lstStyle/>
          <a:p>
            <a:r>
              <a:rPr lang="en-A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Fraction Wall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0317" y="1825625"/>
            <a:ext cx="6191366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B8495A-D9C0-4C83-8684-CAE364EAE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1158" y="1825625"/>
            <a:ext cx="8413967" cy="356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27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F9CB9-FFB7-43B7-B2BF-831CFFC2E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825AA-14DE-45CE-BA08-AC43EC4854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DA69E4-07B1-4820-8606-58E57A348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696" y="1786747"/>
            <a:ext cx="3322608" cy="328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94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12EA5-757F-4538-BD64-FF417A121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Colour in Fractions: </a:t>
            </a:r>
            <a:br>
              <a:rPr lang="en-A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AU" sz="3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6755D-6046-41F4-8D59-03DA5C031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5722" y="3206043"/>
            <a:ext cx="8542866" cy="914401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was this variation designed to help students to notice?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CEAD86-3BA9-3171-B55E-2A98A52CD39D}"/>
              </a:ext>
            </a:extLst>
          </p:cNvPr>
          <p:cNvSpPr txBox="1"/>
          <p:nvPr/>
        </p:nvSpPr>
        <p:spPr>
          <a:xfrm>
            <a:off x="2404533" y="2277755"/>
            <a:ext cx="6965244" cy="7078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Variation: Changed denominator dice and simplified fraction wall (no fifths, no tenths).</a:t>
            </a:r>
          </a:p>
        </p:txBody>
      </p:sp>
    </p:spTree>
    <p:extLst>
      <p:ext uri="{BB962C8B-B14F-4D97-AF65-F5344CB8AC3E}">
        <p14:creationId xmlns:p14="http://schemas.microsoft.com/office/powerpoint/2010/main" val="3609872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12EA5-757F-4538-BD64-FF417A121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91844" cy="1325563"/>
          </a:xfrm>
        </p:spPr>
        <p:txBody>
          <a:bodyPr/>
          <a:lstStyle/>
          <a:p>
            <a:r>
              <a:rPr lang="en-A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Reflecting on the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6755D-6046-41F4-8D59-03DA5C031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4158" y="2277533"/>
            <a:ext cx="7301088" cy="1151467"/>
          </a:xfr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might you apply the ideas discussed today around differentiation and variation to how you use mathematical games in your own context?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4245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B1FAC-500A-A7E3-850B-C892372DD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CBAE24-F56A-CDD8-463D-861F56079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112" y="1327427"/>
            <a:ext cx="10515600" cy="1617663"/>
          </a:xfrm>
        </p:spPr>
        <p:txBody>
          <a:bodyPr/>
          <a:lstStyle/>
          <a:p>
            <a:pPr algn="ctr"/>
            <a:r>
              <a:rPr lang="en-AU" sz="48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Educationally-rich mathematical games: Workshop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01C7DF-E084-B937-87AC-FB4EDB8CD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3611362"/>
            <a:ext cx="10515600" cy="1500187"/>
          </a:xfrm>
        </p:spPr>
        <p:txBody>
          <a:bodyPr/>
          <a:lstStyle/>
          <a:p>
            <a:pPr algn="ctr"/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</a:rPr>
              <a:t>James Russo</a:t>
            </a:r>
          </a:p>
          <a:p>
            <a:pPr algn="ctr"/>
            <a:r>
              <a:rPr lang="en-AU" dirty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james.russo@monash.edu</a:t>
            </a:r>
            <a:endParaRPr lang="en-A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1CDB07-A23A-904A-64BA-CCD5D12EF932}"/>
              </a:ext>
            </a:extLst>
          </p:cNvPr>
          <p:cNvSpPr txBox="1"/>
          <p:nvPr/>
        </p:nvSpPr>
        <p:spPr>
          <a:xfrm>
            <a:off x="2624218" y="4846869"/>
            <a:ext cx="65293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www.surfmaths.com/games</a:t>
            </a: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AutoShape 2" descr="Download the PNG">
            <a:extLst>
              <a:ext uri="{FF2B5EF4-FFF2-40B4-BE49-F238E27FC236}">
                <a16:creationId xmlns:a16="http://schemas.microsoft.com/office/drawing/2014/main" id="{286BD1C8-A397-E008-9333-EFA3329E12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7" name="AutoShape 4" descr="Download the PNG">
            <a:extLst>
              <a:ext uri="{FF2B5EF4-FFF2-40B4-BE49-F238E27FC236}">
                <a16:creationId xmlns:a16="http://schemas.microsoft.com/office/drawing/2014/main" id="{99965FC4-5E5A-207A-4E70-082DBDD05C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495BD9-2626-E0F9-C063-A724960D66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7428" y="3806224"/>
            <a:ext cx="2815200" cy="281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5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078AF-E474-47F4-8D37-2E8E611E8D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38294"/>
            <a:ext cx="10515599" cy="1190706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Variation Theory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(Kullberg et al. 2024). 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Variation assists with deeper understanding of a concept. An idea or concept is “noticeable only if it varies against a background” that remains invariant.</a:t>
            </a:r>
          </a:p>
          <a:p>
            <a:pPr marL="0" indent="0">
              <a:buNone/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7482C5-9F91-40F1-9102-710F087A8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31924" y="4802886"/>
            <a:ext cx="1761239" cy="176123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C76459D-7BEC-EDD4-F743-1B44F3298A2D}"/>
              </a:ext>
            </a:extLst>
          </p:cNvPr>
          <p:cNvSpPr txBox="1">
            <a:spLocks/>
          </p:cNvSpPr>
          <p:nvPr/>
        </p:nvSpPr>
        <p:spPr>
          <a:xfrm>
            <a:off x="386937" y="317624"/>
            <a:ext cx="556260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Principle 4. </a:t>
            </a:r>
            <a:b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Flexibility for learning and teaching: Variation</a:t>
            </a:r>
            <a:endParaRPr lang="en-AU" sz="3600" b="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015232-F98E-F0B1-7F02-58913B1133F3}"/>
              </a:ext>
            </a:extLst>
          </p:cNvPr>
          <p:cNvSpPr txBox="1"/>
          <p:nvPr/>
        </p:nvSpPr>
        <p:spPr>
          <a:xfrm>
            <a:off x="986641" y="3618953"/>
            <a:ext cx="10367158" cy="8309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Playing the same game again whilst purposefully changing a rule or substituting game materials can create a contrast and/or prompt a </a:t>
            </a:r>
            <a:r>
              <a:rPr lang="en-US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generalisation</a:t>
            </a: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AU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0357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12EA5-757F-4538-BD64-FF417A121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156" y="603749"/>
            <a:ext cx="4356652" cy="662781"/>
          </a:xfrm>
        </p:spPr>
        <p:txBody>
          <a:bodyPr/>
          <a:lstStyle/>
          <a:p>
            <a:r>
              <a:rPr lang="en-A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Skip-Counting Bingo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6755D-6046-41F4-8D59-03DA5C031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0878" y="1743523"/>
            <a:ext cx="7563679" cy="4179337"/>
          </a:xfr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Students choose five Bingo numbers (above 10) in turn, and cover these with a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coloured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counter on a 120-chart.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Roll a 10-sided dice. 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Together students keep skip-counting by whatever number is rolled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(e.g., roll a 5, 10, 15, 20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etc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).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Students stop skip-counting when they encounter a bingo number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(or when they pass 120).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dice is rolled again by a different player, and a new counting sequence is explored. 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Play continues until one of the players removes all their numbers and shouts ‘Bingo!’.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2AE8A5-B295-326C-37BB-8EA508BE52C9}"/>
              </a:ext>
            </a:extLst>
          </p:cNvPr>
          <p:cNvSpPr txBox="1"/>
          <p:nvPr/>
        </p:nvSpPr>
        <p:spPr>
          <a:xfrm>
            <a:off x="8666922" y="1428496"/>
            <a:ext cx="2252869" cy="13234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Materials: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120-chart,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10-sided dice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coloured</a:t>
            </a: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counters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DBA2FF-CA11-2CB1-AB0A-7A638CFA1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1430" y="3219567"/>
            <a:ext cx="2429692" cy="3111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CFA950-32B4-13F9-AA93-A6E52E0E3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47219" y="3332879"/>
            <a:ext cx="744257" cy="76788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865797D-C4C3-1812-18F6-E4E3A34F7315}"/>
              </a:ext>
            </a:extLst>
          </p:cNvPr>
          <p:cNvSpPr/>
          <p:nvPr/>
        </p:nvSpPr>
        <p:spPr>
          <a:xfrm>
            <a:off x="8753337" y="4470469"/>
            <a:ext cx="274320" cy="274320"/>
          </a:xfrm>
          <a:prstGeom prst="ellipse">
            <a:avLst/>
          </a:prstGeom>
          <a:solidFill>
            <a:srgbClr val="FF0000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CE03762-76BC-FDDF-C758-4A7E3CB780E2}"/>
              </a:ext>
            </a:extLst>
          </p:cNvPr>
          <p:cNvSpPr/>
          <p:nvPr/>
        </p:nvSpPr>
        <p:spPr>
          <a:xfrm>
            <a:off x="8985201" y="4622869"/>
            <a:ext cx="274320" cy="274320"/>
          </a:xfrm>
          <a:prstGeom prst="ellipse">
            <a:avLst/>
          </a:prstGeom>
          <a:solidFill>
            <a:srgbClr val="FF0000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990D419-91FF-5446-0D85-5C7CD0240C64}"/>
              </a:ext>
            </a:extLst>
          </p:cNvPr>
          <p:cNvSpPr/>
          <p:nvPr/>
        </p:nvSpPr>
        <p:spPr>
          <a:xfrm flipH="1">
            <a:off x="8753337" y="4775269"/>
            <a:ext cx="304800" cy="186826"/>
          </a:xfrm>
          <a:prstGeom prst="ellipse">
            <a:avLst/>
          </a:prstGeom>
          <a:solidFill>
            <a:srgbClr val="FF0000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DF94C4A-D828-769F-68A7-420D2FFC6383}"/>
              </a:ext>
            </a:extLst>
          </p:cNvPr>
          <p:cNvSpPr/>
          <p:nvPr/>
        </p:nvSpPr>
        <p:spPr>
          <a:xfrm>
            <a:off x="8828032" y="5266895"/>
            <a:ext cx="304799" cy="2743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A028DE1-EB45-087E-2F7B-8B8C2513EC6F}"/>
              </a:ext>
            </a:extLst>
          </p:cNvPr>
          <p:cNvSpPr/>
          <p:nvPr/>
        </p:nvSpPr>
        <p:spPr>
          <a:xfrm>
            <a:off x="8733455" y="5391152"/>
            <a:ext cx="304799" cy="2743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2A1FCED-BCB8-14A0-19FD-9C8D0E2AAEDB}"/>
              </a:ext>
            </a:extLst>
          </p:cNvPr>
          <p:cNvSpPr/>
          <p:nvPr/>
        </p:nvSpPr>
        <p:spPr>
          <a:xfrm>
            <a:off x="8599433" y="5194641"/>
            <a:ext cx="304799" cy="2743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297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08B88-CC52-EE88-281F-414D74200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6425D-582A-1339-F990-2A82A08A1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156" y="603749"/>
            <a:ext cx="4356652" cy="662781"/>
          </a:xfrm>
        </p:spPr>
        <p:txBody>
          <a:bodyPr/>
          <a:lstStyle/>
          <a:p>
            <a:r>
              <a:rPr lang="en-A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Skip-Counting Bingo:</a:t>
            </a:r>
            <a:br>
              <a:rPr lang="en-A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AU" sz="3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Variation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ECD8E-912B-3026-DC27-238F2983B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0878" y="1743523"/>
            <a:ext cx="7563679" cy="4179337"/>
          </a:xfr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Students choose five Bingo numbers (above 10) in turn, and cover these with a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coloured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counter on a 120-chart.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Roll a 10-sided dice. 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Together students keep skip-counting by whatever number is rolled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(e.g., roll a 5, 10, 15, 20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etc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).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Students stop skip-counting when they encounter a bingo number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(or when they pass 120).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dice is rolled again by a different player, and a new counting sequence is explored. 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Play continues until one of the players removes all their numbers and shouts ‘Bingo!’.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30300-065B-7C6F-BB3D-EA0846E9CDD9}"/>
              </a:ext>
            </a:extLst>
          </p:cNvPr>
          <p:cNvSpPr txBox="1"/>
          <p:nvPr/>
        </p:nvSpPr>
        <p:spPr>
          <a:xfrm>
            <a:off x="8666922" y="1428496"/>
            <a:ext cx="2252869" cy="13234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Materials: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120-chart,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10-sided dice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coloured</a:t>
            </a: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counters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B9C9B2-1B29-8F89-FB72-B11CECDBD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1430" y="3219567"/>
            <a:ext cx="2429692" cy="3111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D4786B-E981-1998-4468-ACBB1EFA8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47219" y="3332879"/>
            <a:ext cx="744257" cy="76788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FADC25A-06B2-4658-0D8F-C477DFC7EF22}"/>
              </a:ext>
            </a:extLst>
          </p:cNvPr>
          <p:cNvSpPr/>
          <p:nvPr/>
        </p:nvSpPr>
        <p:spPr>
          <a:xfrm>
            <a:off x="8753337" y="4470469"/>
            <a:ext cx="274320" cy="274320"/>
          </a:xfrm>
          <a:prstGeom prst="ellipse">
            <a:avLst/>
          </a:prstGeom>
          <a:solidFill>
            <a:srgbClr val="FF0000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C2FBA3C-C31F-FEE5-CF13-0AACC3DB0A21}"/>
              </a:ext>
            </a:extLst>
          </p:cNvPr>
          <p:cNvSpPr/>
          <p:nvPr/>
        </p:nvSpPr>
        <p:spPr>
          <a:xfrm>
            <a:off x="8985201" y="4622869"/>
            <a:ext cx="274320" cy="274320"/>
          </a:xfrm>
          <a:prstGeom prst="ellipse">
            <a:avLst/>
          </a:prstGeom>
          <a:solidFill>
            <a:srgbClr val="FF0000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66C4156-2A4F-23A5-D61D-29CB994B6C8D}"/>
              </a:ext>
            </a:extLst>
          </p:cNvPr>
          <p:cNvSpPr/>
          <p:nvPr/>
        </p:nvSpPr>
        <p:spPr>
          <a:xfrm flipH="1">
            <a:off x="8753337" y="4775269"/>
            <a:ext cx="304800" cy="186826"/>
          </a:xfrm>
          <a:prstGeom prst="ellipse">
            <a:avLst/>
          </a:prstGeom>
          <a:solidFill>
            <a:srgbClr val="FF0000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76D39B2-87CB-71BE-9CAF-D9FB3941CF1F}"/>
              </a:ext>
            </a:extLst>
          </p:cNvPr>
          <p:cNvSpPr/>
          <p:nvPr/>
        </p:nvSpPr>
        <p:spPr>
          <a:xfrm>
            <a:off x="8828032" y="5266895"/>
            <a:ext cx="304799" cy="2743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9D4A92-6BCE-86F4-1CE2-1C4B4F6FDB22}"/>
              </a:ext>
            </a:extLst>
          </p:cNvPr>
          <p:cNvSpPr/>
          <p:nvPr/>
        </p:nvSpPr>
        <p:spPr>
          <a:xfrm>
            <a:off x="8733455" y="5391152"/>
            <a:ext cx="304799" cy="2743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D07300-14C2-5033-7023-9CDD54994841}"/>
              </a:ext>
            </a:extLst>
          </p:cNvPr>
          <p:cNvSpPr/>
          <p:nvPr/>
        </p:nvSpPr>
        <p:spPr>
          <a:xfrm>
            <a:off x="8599433" y="5194641"/>
            <a:ext cx="304799" cy="2743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AAB1BD-1075-C17D-31A4-5F6D89C94B55}"/>
              </a:ext>
            </a:extLst>
          </p:cNvPr>
          <p:cNvSpPr txBox="1"/>
          <p:nvPr/>
        </p:nvSpPr>
        <p:spPr>
          <a:xfrm>
            <a:off x="400877" y="5903893"/>
            <a:ext cx="7563679" cy="7078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Variation: If a 1 is rolled, the roller moves one of their counters to an unoccupied number and then rolls the dice again.</a:t>
            </a:r>
          </a:p>
        </p:txBody>
      </p:sp>
    </p:spTree>
    <p:extLst>
      <p:ext uri="{BB962C8B-B14F-4D97-AF65-F5344CB8AC3E}">
        <p14:creationId xmlns:p14="http://schemas.microsoft.com/office/powerpoint/2010/main" val="4055393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12EA5-757F-4538-BD64-FF417A121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274081"/>
            <a:ext cx="4316896" cy="1325563"/>
          </a:xfrm>
        </p:spPr>
        <p:txBody>
          <a:bodyPr/>
          <a:lstStyle/>
          <a:p>
            <a:r>
              <a:rPr lang="en-A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Skip-Counting Bingo: </a:t>
            </a:r>
            <a:br>
              <a:rPr lang="en-A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AU" sz="3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6755D-6046-41F4-8D59-03DA5C031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51552" y="3439494"/>
            <a:ext cx="8888895" cy="707886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was this variation designed to help students to notice?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A8F6D4-DA9F-BE3D-0CCE-BBEA0033B48B}"/>
              </a:ext>
            </a:extLst>
          </p:cNvPr>
          <p:cNvSpPr txBox="1"/>
          <p:nvPr/>
        </p:nvSpPr>
        <p:spPr>
          <a:xfrm>
            <a:off x="1982855" y="2442264"/>
            <a:ext cx="8226287" cy="8309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Variation: If a 1 is rolled, the roller moves one of their counters to an unoccupied number and then rolls the dice again.</a:t>
            </a:r>
          </a:p>
        </p:txBody>
      </p:sp>
    </p:spTree>
    <p:extLst>
      <p:ext uri="{BB962C8B-B14F-4D97-AF65-F5344CB8AC3E}">
        <p14:creationId xmlns:p14="http://schemas.microsoft.com/office/powerpoint/2010/main" val="4149784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AAD82-B7F1-E335-1A52-54DB67451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98DA8-A02E-1FC0-FCA5-CFD349A4A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156" y="603749"/>
            <a:ext cx="4356652" cy="662781"/>
          </a:xfrm>
        </p:spPr>
        <p:txBody>
          <a:bodyPr/>
          <a:lstStyle/>
          <a:p>
            <a:r>
              <a:rPr lang="en-A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Skip-Counting Bingo</a:t>
            </a:r>
            <a:br>
              <a:rPr lang="en-A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AU" sz="3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AB521-E1FD-D051-C424-E6A5EE0C08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0878" y="1743523"/>
            <a:ext cx="7563679" cy="4179337"/>
          </a:xfr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Students choose five Bingo numbers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(above 20)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turn, and cover these with a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coloured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counter on a 120-chart.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Roll a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20-sided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dice. 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Together students keep skip-counting by whatever number is rolled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(e.g., roll a 5, 10, 15, 20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etc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).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Students stop skip-counting when they encounter a bingo number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(or when they pass 120).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dice is rolled again by a different player, and a new counting sequence is explored. 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Play continues until one of the players removes all their numbers and shouts ‘Bingo!’.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07D625-868A-6CBA-034B-C2F798E350C9}"/>
              </a:ext>
            </a:extLst>
          </p:cNvPr>
          <p:cNvSpPr txBox="1"/>
          <p:nvPr/>
        </p:nvSpPr>
        <p:spPr>
          <a:xfrm>
            <a:off x="8666922" y="1428496"/>
            <a:ext cx="2252869" cy="13234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Materials: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120-chart, 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20-sided dice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coloured</a:t>
            </a: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counters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4CB6D6-FDCF-1B8A-2473-E8973A856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1430" y="3219567"/>
            <a:ext cx="2429692" cy="3111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01D4B5D-BE21-12EA-5AB2-6C5567D46220}"/>
              </a:ext>
            </a:extLst>
          </p:cNvPr>
          <p:cNvSpPr/>
          <p:nvPr/>
        </p:nvSpPr>
        <p:spPr>
          <a:xfrm>
            <a:off x="8753337" y="4470469"/>
            <a:ext cx="274320" cy="274320"/>
          </a:xfrm>
          <a:prstGeom prst="ellipse">
            <a:avLst/>
          </a:prstGeom>
          <a:solidFill>
            <a:srgbClr val="FF0000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611DD2F-704D-0EA4-F68C-9548207271D0}"/>
              </a:ext>
            </a:extLst>
          </p:cNvPr>
          <p:cNvSpPr/>
          <p:nvPr/>
        </p:nvSpPr>
        <p:spPr>
          <a:xfrm>
            <a:off x="8985201" y="4622869"/>
            <a:ext cx="274320" cy="274320"/>
          </a:xfrm>
          <a:prstGeom prst="ellipse">
            <a:avLst/>
          </a:prstGeom>
          <a:solidFill>
            <a:srgbClr val="FF0000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7AFAF8-2EFB-BBC6-81DE-EE37265E8BB2}"/>
              </a:ext>
            </a:extLst>
          </p:cNvPr>
          <p:cNvSpPr/>
          <p:nvPr/>
        </p:nvSpPr>
        <p:spPr>
          <a:xfrm flipH="1">
            <a:off x="8753337" y="4775269"/>
            <a:ext cx="304800" cy="186826"/>
          </a:xfrm>
          <a:prstGeom prst="ellipse">
            <a:avLst/>
          </a:prstGeom>
          <a:solidFill>
            <a:srgbClr val="FF0000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EE5A5E-19AF-61EB-394E-8CE1EE48F569}"/>
              </a:ext>
            </a:extLst>
          </p:cNvPr>
          <p:cNvSpPr/>
          <p:nvPr/>
        </p:nvSpPr>
        <p:spPr>
          <a:xfrm>
            <a:off x="8828032" y="5266895"/>
            <a:ext cx="304799" cy="2743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A3E2740-DD0B-C18C-EAE6-E5E3B37C0EE0}"/>
              </a:ext>
            </a:extLst>
          </p:cNvPr>
          <p:cNvSpPr/>
          <p:nvPr/>
        </p:nvSpPr>
        <p:spPr>
          <a:xfrm>
            <a:off x="8733455" y="5391152"/>
            <a:ext cx="304799" cy="2743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B3E9399-7914-14B7-7B5E-64C92E558C56}"/>
              </a:ext>
            </a:extLst>
          </p:cNvPr>
          <p:cNvSpPr/>
          <p:nvPr/>
        </p:nvSpPr>
        <p:spPr>
          <a:xfrm>
            <a:off x="8599433" y="5194641"/>
            <a:ext cx="304799" cy="27432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35B863-7DEC-89AB-67AA-A0154ADEA154}"/>
              </a:ext>
            </a:extLst>
          </p:cNvPr>
          <p:cNvSpPr txBox="1"/>
          <p:nvPr/>
        </p:nvSpPr>
        <p:spPr>
          <a:xfrm>
            <a:off x="400877" y="5903893"/>
            <a:ext cx="7563679" cy="7078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Variation: If a 1 is rolled, the roller moves one of their counters to an unoccupied number and then rolls the dice again.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F2D66A-B7B5-43E6-48F7-2496BEDBD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35288">
            <a:off x="8437902" y="3393444"/>
            <a:ext cx="723375" cy="74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58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4755A-DFF9-8017-0122-33A1F0702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00711-401E-3B26-0BB2-424140BE0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274081"/>
            <a:ext cx="4316896" cy="1325563"/>
          </a:xfrm>
        </p:spPr>
        <p:txBody>
          <a:bodyPr/>
          <a:lstStyle/>
          <a:p>
            <a:r>
              <a:rPr lang="en-A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Skip-Counting Bingo: </a:t>
            </a:r>
            <a:br>
              <a:rPr lang="en-A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AU" sz="3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 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C6113-46BD-E899-EFD8-060B6234E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4854" y="2379149"/>
            <a:ext cx="8062291" cy="1914171"/>
          </a:xfr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do you think are the three best numbers to choose in the 20-sided dice version? 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are they the same or different than the best numbers in the 10-sided dice version?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9478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56FF7-7063-CBBD-9817-6B750CF28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AAC6C-8DBE-F2D6-BEBB-FD8F50ABB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274081"/>
            <a:ext cx="4316896" cy="1325563"/>
          </a:xfrm>
        </p:spPr>
        <p:txBody>
          <a:bodyPr/>
          <a:lstStyle/>
          <a:p>
            <a:r>
              <a:rPr lang="en-A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Skip-Counting Bingo: </a:t>
            </a:r>
            <a:br>
              <a:rPr lang="en-AU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AU" sz="3600" b="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9F7E7-A3BC-3D1A-2A32-7FE30BB862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51552" y="3439494"/>
            <a:ext cx="8888895" cy="707886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did changing the dice (and the minimum number) change the level of challenge in the game?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EC727D-3A19-3AB1-88C3-1064B82E3A0A}"/>
              </a:ext>
            </a:extLst>
          </p:cNvPr>
          <p:cNvSpPr txBox="1"/>
          <p:nvPr/>
        </p:nvSpPr>
        <p:spPr>
          <a:xfrm>
            <a:off x="3294820" y="2747064"/>
            <a:ext cx="5186571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Differentiation: A 20- sided dice</a:t>
            </a:r>
          </a:p>
        </p:txBody>
      </p:sp>
    </p:spTree>
    <p:extLst>
      <p:ext uri="{BB962C8B-B14F-4D97-AF65-F5344CB8AC3E}">
        <p14:creationId xmlns:p14="http://schemas.microsoft.com/office/powerpoint/2010/main" val="29092796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5"/>
  <p:tag name="ARTICULATE_DESIGN_ID_OFFICE THEME" val="VwwZUEc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Literacy Summit">
      <a:dk1>
        <a:sysClr val="windowText" lastClr="000000"/>
      </a:dk1>
      <a:lt1>
        <a:sysClr val="window" lastClr="FFFFFF"/>
      </a:lt1>
      <a:dk2>
        <a:srgbClr val="002855"/>
      </a:dk2>
      <a:lt2>
        <a:srgbClr val="E7E6E6"/>
      </a:lt2>
      <a:accent1>
        <a:srgbClr val="339999"/>
      </a:accent1>
      <a:accent2>
        <a:srgbClr val="ADCB00"/>
      </a:accent2>
      <a:accent3>
        <a:srgbClr val="9BCBEB"/>
      </a:accent3>
      <a:accent4>
        <a:srgbClr val="808080"/>
      </a:accent4>
      <a:accent5>
        <a:srgbClr val="002855"/>
      </a:accent5>
      <a:accent6>
        <a:srgbClr val="0563C1"/>
      </a:accent6>
      <a:hlink>
        <a:srgbClr val="0563C1"/>
      </a:hlink>
      <a:folHlink>
        <a:srgbClr val="ADCB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mmit template 2022 - updated  -  Read-Only" id="{E8CBE138-03F8-4B9C-8979-A6C2B0AF1E33}" vid="{5DBB9AF3-9795-4477-8D82-C53200817F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2506</TotalTime>
  <Words>1487</Words>
  <Application>Microsoft Office PowerPoint</Application>
  <PresentationFormat>Widescreen</PresentationFormat>
  <Paragraphs>168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Courier New</vt:lpstr>
      <vt:lpstr>Wingdings</vt:lpstr>
      <vt:lpstr>Office Theme</vt:lpstr>
      <vt:lpstr>Educationally-rich mathematical games: Workshop</vt:lpstr>
      <vt:lpstr>PowerPoint Presentation</vt:lpstr>
      <vt:lpstr>PowerPoint Presentation</vt:lpstr>
      <vt:lpstr>Skip-Counting Bingo</vt:lpstr>
      <vt:lpstr>Skip-Counting Bingo: Variation</vt:lpstr>
      <vt:lpstr>Skip-Counting Bingo:  Reflection</vt:lpstr>
      <vt:lpstr>Skip-Counting Bingo Differentiation</vt:lpstr>
      <vt:lpstr>Skip-Counting Bingo:  An investigation</vt:lpstr>
      <vt:lpstr>Skip-Counting Bingo:  Reflection</vt:lpstr>
      <vt:lpstr>Doubles Bingo: Variation </vt:lpstr>
      <vt:lpstr>Doubles Bingo: Investigation</vt:lpstr>
      <vt:lpstr>Doubles Bingo:  Reflection</vt:lpstr>
      <vt:lpstr>Deci Dice</vt:lpstr>
      <vt:lpstr>Deci Dice:  ‘Proving it’ with a Decimat</vt:lpstr>
      <vt:lpstr>Deci Dice</vt:lpstr>
      <vt:lpstr>PowerPoint Presentation</vt:lpstr>
      <vt:lpstr>PowerPoint Presentation</vt:lpstr>
      <vt:lpstr>Deci Dice: Investigation</vt:lpstr>
      <vt:lpstr>Deci Dice: Reflection</vt:lpstr>
      <vt:lpstr>Colour in Fractions</vt:lpstr>
      <vt:lpstr>Fraction Wall</vt:lpstr>
      <vt:lpstr>PowerPoint Presentation</vt:lpstr>
      <vt:lpstr>Colour in Fractions: Variation</vt:lpstr>
      <vt:lpstr>Fraction Wall</vt:lpstr>
      <vt:lpstr>PowerPoint Presentation</vt:lpstr>
      <vt:lpstr>Colour in Fractions:  Reflection</vt:lpstr>
      <vt:lpstr>Reflecting on the workshop</vt:lpstr>
      <vt:lpstr>Educationally-rich mathematical games: Workshop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Wood, Claire (Education)</dc:creator>
  <cp:lastModifiedBy>James Russo</cp:lastModifiedBy>
  <cp:revision>103</cp:revision>
  <dcterms:created xsi:type="dcterms:W3CDTF">2022-02-01T04:43:38Z</dcterms:created>
  <dcterms:modified xsi:type="dcterms:W3CDTF">2026-03-27T10:45:09Z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5CA088CC-49E1-4814-A8A8-44FC0C386F72</vt:lpwstr>
  </property>
  <property fmtid="{D5CDD505-2E9C-101B-9397-08002B2CF9AE}" pid="3" name="ArticulatePath">
    <vt:lpwstr>Literacy summit PowerPoint template with guidance &amp; instruction</vt:lpwstr>
  </property>
</Properties>
</file>