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76" r:id="rId2"/>
    <p:sldId id="329" r:id="rId3"/>
    <p:sldId id="283" r:id="rId4"/>
    <p:sldId id="2675" r:id="rId5"/>
    <p:sldId id="330" r:id="rId6"/>
    <p:sldId id="2676" r:id="rId7"/>
    <p:sldId id="368" r:id="rId8"/>
    <p:sldId id="331" r:id="rId9"/>
    <p:sldId id="266" r:id="rId10"/>
    <p:sldId id="2665" r:id="rId11"/>
    <p:sldId id="267" r:id="rId12"/>
    <p:sldId id="2677" r:id="rId13"/>
    <p:sldId id="2678" r:id="rId14"/>
    <p:sldId id="2679" r:id="rId15"/>
    <p:sldId id="270" r:id="rId16"/>
    <p:sldId id="333" r:id="rId17"/>
    <p:sldId id="2680" r:id="rId18"/>
    <p:sldId id="2681" r:id="rId19"/>
    <p:sldId id="2682" r:id="rId20"/>
    <p:sldId id="339" r:id="rId21"/>
    <p:sldId id="2683" r:id="rId22"/>
    <p:sldId id="273" r:id="rId23"/>
    <p:sldId id="2684" r:id="rId24"/>
    <p:sldId id="274" r:id="rId25"/>
    <p:sldId id="2685" r:id="rId26"/>
    <p:sldId id="2686" r:id="rId27"/>
    <p:sldId id="2687" r:id="rId28"/>
    <p:sldId id="2688" r:id="rId29"/>
    <p:sldId id="452" r:id="rId30"/>
    <p:sldId id="451" r:id="rId31"/>
    <p:sldId id="2662" r:id="rId32"/>
    <p:sldId id="458" r:id="rId33"/>
    <p:sldId id="2689" r:id="rId34"/>
    <p:sldId id="2690" r:id="rId35"/>
    <p:sldId id="2691" r:id="rId36"/>
    <p:sldId id="2692" r:id="rId37"/>
    <p:sldId id="2693" r:id="rId38"/>
    <p:sldId id="2694" r:id="rId39"/>
    <p:sldId id="2695" r:id="rId40"/>
    <p:sldId id="2696" r:id="rId41"/>
    <p:sldId id="2697" r:id="rId42"/>
    <p:sldId id="2656" r:id="rId43"/>
    <p:sldId id="345" r:id="rId44"/>
    <p:sldId id="377" r:id="rId45"/>
    <p:sldId id="2655" r:id="rId46"/>
    <p:sldId id="378" r:id="rId47"/>
    <p:sldId id="2699" r:id="rId48"/>
    <p:sldId id="2698" r:id="rId49"/>
    <p:sldId id="2669" r:id="rId50"/>
    <p:sldId id="2657" r:id="rId51"/>
    <p:sldId id="2700" r:id="rId52"/>
    <p:sldId id="2701" r:id="rId53"/>
    <p:sldId id="2704" r:id="rId54"/>
    <p:sldId id="2705" r:id="rId55"/>
    <p:sldId id="609" r:id="rId56"/>
    <p:sldId id="353" r:id="rId57"/>
    <p:sldId id="341" r:id="rId58"/>
    <p:sldId id="342" r:id="rId59"/>
    <p:sldId id="449" r:id="rId60"/>
    <p:sldId id="2706" r:id="rId61"/>
    <p:sldId id="2707" r:id="rId62"/>
    <p:sldId id="2708" r:id="rId63"/>
    <p:sldId id="2702" r:id="rId64"/>
    <p:sldId id="2703" r:id="rId65"/>
    <p:sldId id="371" r:id="rId66"/>
  </p:sldIdLst>
  <p:sldSz cx="12192000" cy="6858000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sso" initials="JR" lastIdx="2" clrIdx="0">
    <p:extLst>
      <p:ext uri="{19B8F6BF-5375-455C-9EA6-DF929625EA0E}">
        <p15:presenceInfo xmlns:p15="http://schemas.microsoft.com/office/powerpoint/2012/main" userId="S::James.Russo@monash.edu::f6fe2ec5-1a96-4b82-ad8c-dca1f11e0a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95176" autoAdjust="0"/>
  </p:normalViewPr>
  <p:slideViewPr>
    <p:cSldViewPr snapToGrid="0">
      <p:cViewPr varScale="1">
        <p:scale>
          <a:sx n="107" d="100"/>
          <a:sy n="107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21T16:54:49.169" idx="1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21T16:54:49.169" idx="2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667C-0236-499A-B9F2-DF8F18830793}" type="datetimeFigureOut">
              <a:rPr lang="en-AU" smtClean="0"/>
              <a:t>25/3/2026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ADADC-7615-4EEE-9343-6C75BB8DE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00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26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85e596f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85e596f3_0_17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1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5F1F15ED-BF6C-6FE8-573F-6BC15EEA4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85e596f3_0_177:notes">
            <a:extLst>
              <a:ext uri="{FF2B5EF4-FFF2-40B4-BE49-F238E27FC236}">
                <a16:creationId xmlns:a16="http://schemas.microsoft.com/office/drawing/2014/main" id="{4C249534-EC1D-05E1-EA14-FCBF0BA92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85e596f3_0_177:notes">
            <a:extLst>
              <a:ext uri="{FF2B5EF4-FFF2-40B4-BE49-F238E27FC236}">
                <a16:creationId xmlns:a16="http://schemas.microsoft.com/office/drawing/2014/main" id="{01D66153-AD34-7819-8215-4206FC489D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98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82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D7AD-5F90-4B4C-FC25-CD967D7F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0A18B-5036-5466-A1A3-58FB5A59A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46294-4B86-A025-891D-E13323738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93688-DF6B-0FB9-B922-9EEE234E7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6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797EF8-07C2-4A88-A0A0-A058BA416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25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D712710-8592-47AE-B26A-D8108D417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D37D0D-103C-48A3-9717-EF276C448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" y="244423"/>
            <a:ext cx="3620971" cy="838815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DAB987B-5523-4307-AFC6-EC28AE659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5"/>
          <a:stretch/>
        </p:blipFill>
        <p:spPr>
          <a:xfrm>
            <a:off x="2369" y="4904508"/>
            <a:ext cx="12189631" cy="1953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D5B2882-BB6B-4033-AE0D-9F586259135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89560" y="63534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D318A684-2D26-47D2-94DA-592EF52EB16D}" type="datetimeFigureOut">
              <a:rPr lang="en-AU" smtClean="0"/>
              <a:pPr/>
              <a:t>25/3/2026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80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5F117AE-7B15-4E5E-8C64-6EB2D9E1B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EB14C5-B9F2-4CBA-B3C4-F28BAE1408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913"/>
            <a:ext cx="10515600" cy="51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8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97F97BD-E71C-451B-88B1-589730928E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DE90-773F-469A-A4C5-AF4E1E7C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826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99E9-AF9C-41AF-AB7C-63365B8C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846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85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A2598E6-BC72-41C7-A7D9-6CDD1E6C2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10C4-64C2-46FE-AAAE-92B509FE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50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F275DB4-68D8-438D-B414-7DFA346F18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6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43F33E-9D37-4A5B-BA3B-600734B2E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015BB-15E7-47B4-A819-18D77D8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E273-6489-4EBB-B23B-CA25EDBF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4B6D-80B5-4D95-AC31-528C4577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FCF9A-B8AC-4A37-89C1-D4E00CA4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BA763-3DF5-4DC2-8C69-1FAC04A5A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80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A3191-F8DB-4029-BB0F-2985052E2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3CFE126-8540-4B15-9A77-E1610128E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03288"/>
            <a:ext cx="5183188" cy="528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B4822C-E27C-4119-A172-624CE1D2BB39}"/>
              </a:ext>
            </a:extLst>
          </p:cNvPr>
          <p:cNvSpPr/>
          <p:nvPr userDrawn="1"/>
        </p:nvSpPr>
        <p:spPr>
          <a:xfrm>
            <a:off x="657224" y="908050"/>
            <a:ext cx="5286375" cy="5286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739D8E-192C-4F1B-88D5-54CB8A39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43" y="1708150"/>
            <a:ext cx="417313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D4E8CFB-B8E7-4B33-9D16-7411FA21E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843" y="3162300"/>
            <a:ext cx="4177308" cy="2238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55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2825E3-8C62-418B-B155-2363E82A4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C4743-075D-48EC-A5B9-FEC647D5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32FD-6A96-4677-8CD9-734D1F75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172-96DF-42E4-844C-A29C5B80D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374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D078638-F5DB-493A-A6DE-906C0663E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15AE-D5D3-4E40-B70F-566D9491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4C1D-3329-48B5-A270-EBE95D53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C538-201C-4618-A7D7-40C688AE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66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D9BB34C-F262-45A7-824A-09B7BBC33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19FE878-321C-4A9F-B3B0-64730A216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5"/>
          <a:stretch/>
        </p:blipFill>
        <p:spPr>
          <a:xfrm>
            <a:off x="2369" y="4904508"/>
            <a:ext cx="12189631" cy="1953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A5427D-D45A-44EF-AEAD-C93C3E665F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913"/>
            <a:ext cx="10515600" cy="51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95B0E2D-68A6-4932-8468-8850F398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60" y="63534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D318A684-2D26-47D2-94DA-592EF52EB16D}" type="datetimeFigureOut">
              <a:rPr lang="en-AU" smtClean="0"/>
              <a:pPr/>
              <a:t>25/3/2026</a:t>
            </a:fld>
            <a:endParaRPr lang="en-AU"/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2FA6CA2-813C-4182-ACFE-A72FF8718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" y="244423"/>
            <a:ext cx="3632251" cy="841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7615D7-2528-490B-A3CE-8E5A21DCD9B3}"/>
              </a:ext>
            </a:extLst>
          </p:cNvPr>
          <p:cNvGrpSpPr/>
          <p:nvPr userDrawn="1"/>
        </p:nvGrpSpPr>
        <p:grpSpPr>
          <a:xfrm>
            <a:off x="1184" y="0"/>
            <a:ext cx="12190816" cy="6858000"/>
            <a:chOff x="1184" y="0"/>
            <a:chExt cx="12190816" cy="68580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B1A036F0-BB89-4A71-A546-EABCA19D9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" y="0"/>
              <a:ext cx="12189631" cy="6858000"/>
            </a:xfrm>
            <a:prstGeom prst="rect">
              <a:avLst/>
            </a:prstGeom>
          </p:spPr>
        </p:pic>
        <p:pic>
          <p:nvPicPr>
            <p:cNvPr id="12" name="Picture 11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FA83453E-04AC-4352-A4D3-9D3AF05747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515"/>
            <a:stretch/>
          </p:blipFill>
          <p:spPr>
            <a:xfrm>
              <a:off x="2369" y="4904508"/>
              <a:ext cx="12189631" cy="1953491"/>
            </a:xfrm>
            <a:prstGeom prst="rect">
              <a:avLst/>
            </a:prstGeom>
          </p:spPr>
        </p:pic>
      </p:grp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C5C94F4-585B-4BEF-AB45-AC7CFAFC5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" y="244423"/>
            <a:ext cx="3632251" cy="841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EE8EC-E61A-49E2-ADEE-5DDDE810C8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913"/>
            <a:ext cx="10515600" cy="51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A8B62D1-5216-42D8-B559-B2AB6386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60" y="63534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318A684-2D26-47D2-94DA-592EF52EB16D}" type="datetimeFigureOut">
              <a:rPr lang="en-AU" smtClean="0"/>
              <a:pPr/>
              <a:t>25/3/2026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60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B25643-C7C9-417C-AB54-39AA8AA19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DE90-773F-469A-A4C5-AF4E1E7C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826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99E9-AF9C-41AF-AB7C-63365B8C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846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01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BBEBBD4-5044-4838-8BE4-0E20341FD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24BDBD-D025-443D-8E99-16B9708F95F7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376A0D-438E-4216-BA0F-16E10E84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75C3-36D0-4413-9E76-4FB10EBC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F79A5F-C766-42D4-AB44-B9799688E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4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9A7CE0C-6E69-4021-8E6A-60042841E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24BDBD-D025-443D-8E99-16B9708F95F7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376A0D-438E-4216-BA0F-16E10E84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75C3-36D0-4413-9E76-4FB10EBC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02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C39AF52-AB7C-4F94-A67E-A44267827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015BB-15E7-47B4-A819-18D77D8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E273-6489-4EBB-B23B-CA25EDBF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4B6D-80B5-4D95-AC31-528C4577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FCF9A-B8AC-4A37-89C1-D4E00CA4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BA763-3DF5-4DC2-8C69-1FAC04A5A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059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61D8DCF-20E8-413F-96C1-6D3964081A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E98DD4-C1D4-4464-BBC3-CDD3B2505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03288"/>
            <a:ext cx="5183188" cy="528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189E08-88CD-4F9D-B797-D3899AAF4B8E}"/>
              </a:ext>
            </a:extLst>
          </p:cNvPr>
          <p:cNvSpPr/>
          <p:nvPr userDrawn="1"/>
        </p:nvSpPr>
        <p:spPr>
          <a:xfrm>
            <a:off x="657224" y="908050"/>
            <a:ext cx="5286375" cy="528637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F45CCF-0BCD-48A9-89A8-D3D3E7C5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43" y="1708150"/>
            <a:ext cx="417313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61F60A-A979-474C-8192-6E55F0844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843" y="3162300"/>
            <a:ext cx="4177308" cy="2238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054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E944463-2C75-415F-915F-4F2AD64C2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B296D7-20E1-4EBF-AD42-2F29EE5657F7}"/>
              </a:ext>
            </a:extLst>
          </p:cNvPr>
          <p:cNvSpPr/>
          <p:nvPr userDrawn="1"/>
        </p:nvSpPr>
        <p:spPr>
          <a:xfrm>
            <a:off x="714375" y="342899"/>
            <a:ext cx="4200525" cy="5715001"/>
          </a:xfrm>
          <a:prstGeom prst="roundRect">
            <a:avLst>
              <a:gd name="adj" fmla="val 454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32FD-6A96-4677-8CD9-734D1F75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C4743-075D-48EC-A5B9-FEC647D5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172-96DF-42E4-844C-A29C5B80D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1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4A2E4C3-6331-4433-AFC1-EB68030B9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15AE-D5D3-4E40-B70F-566D9491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4C1D-3329-48B5-A270-EBE95D53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C538-201C-4618-A7D7-40C688AE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62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5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9C8218C-781F-44CC-B325-DA256AB332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DE90-773F-469A-A4C5-AF4E1E7C9B5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33826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99E9-AF9C-41AF-AB7C-63365B8CEA1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2846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54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F6C4A2E-20DF-4C43-B772-AE57B9824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BCDE44-EAD6-488B-A532-12C3C4A7435D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10C4-64C2-46FE-AAAE-92B509FE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B9F6802-1860-4561-AA08-8524EEEAC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BCDE44-EAD6-488B-A532-12C3C4A7435D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7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3CC211A-D5E1-42F7-8560-8F2725FCCF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015BB-15E7-47B4-A819-18D77D8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E273-6489-4EBB-B23B-CA25EDBF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4B6D-80B5-4D95-AC31-528C4577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FCF9A-B8AC-4A37-89C1-D4E00CA4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BA763-3DF5-4DC2-8C69-1FAC04A5A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92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BB507B9-9C15-4E98-95C0-F62AB2FF39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767859-C670-4BAE-BA8D-6A74F66819AC}"/>
              </a:ext>
            </a:extLst>
          </p:cNvPr>
          <p:cNvSpPr/>
          <p:nvPr userDrawn="1"/>
        </p:nvSpPr>
        <p:spPr>
          <a:xfrm>
            <a:off x="657224" y="908050"/>
            <a:ext cx="5286375" cy="5286375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294B-2DCD-4AA5-BD34-3014B3F6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43" y="1708150"/>
            <a:ext cx="417313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742E31-DD99-4093-A9D1-9A63CACA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843" y="3162300"/>
            <a:ext cx="4177308" cy="2238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AC3AA5E-5174-4023-BA0F-4A5484DB7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03288"/>
            <a:ext cx="5183188" cy="528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93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1B11C7F-78A2-48E4-A342-C5513A64D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32FD-6A96-4677-8CD9-734D1F75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418320-96C6-4D26-9553-B5001DA55124}"/>
              </a:ext>
            </a:extLst>
          </p:cNvPr>
          <p:cNvSpPr/>
          <p:nvPr userDrawn="1"/>
        </p:nvSpPr>
        <p:spPr>
          <a:xfrm>
            <a:off x="714375" y="342899"/>
            <a:ext cx="4200525" cy="5715001"/>
          </a:xfrm>
          <a:prstGeom prst="roundRect">
            <a:avLst>
              <a:gd name="adj" fmla="val 454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867131-C699-4C76-8B28-21A44E4B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A3C55E-C5A9-42AB-B446-5E45FCD47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16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F8AF578-6F84-45CD-9EA8-0E3F6A883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15AE-D5D3-4E40-B70F-566D9491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4C1D-3329-48B5-A270-EBE95D53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C538-201C-4618-A7D7-40C688AE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1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41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77" r:id="rId5"/>
    <p:sldLayoutId id="2147483653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51" r:id="rId12"/>
    <p:sldLayoutId id="2147483660" r:id="rId13"/>
    <p:sldLayoutId id="2147483676" r:id="rId14"/>
    <p:sldLayoutId id="2147483662" r:id="rId15"/>
    <p:sldLayoutId id="2147483654" r:id="rId16"/>
    <p:sldLayoutId id="2147483656" r:id="rId17"/>
    <p:sldLayoutId id="2147483657" r:id="rId18"/>
    <p:sldLayoutId id="2147483667" r:id="rId19"/>
    <p:sldLayoutId id="2147483669" r:id="rId20"/>
    <p:sldLayoutId id="2147483670" r:id="rId21"/>
    <p:sldLayoutId id="2147483675" r:id="rId22"/>
    <p:sldLayoutId id="2147483671" r:id="rId23"/>
    <p:sldLayoutId id="2147483672" r:id="rId24"/>
    <p:sldLayoutId id="2147483673" r:id="rId25"/>
    <p:sldLayoutId id="2147483674" r:id="rId26"/>
    <p:sldLayoutId id="214748368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russo@monas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www.surfmaths.com/gam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c%C3%B4ne-personnes-discussion-2967797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fr/ic%C3%B4ne-personnes-discussion-2967797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c%C3%B4ne-personnes-discussion-2967797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2.wdp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c%C3%B4ne-personnes-discussion-2967797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russo@monas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www.surfmaths.com/games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441325-B811-489C-9950-788992B9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70" y="1821461"/>
            <a:ext cx="11523860" cy="895546"/>
          </a:xfrm>
        </p:spPr>
        <p:txBody>
          <a:bodyPr/>
          <a:lstStyle/>
          <a:p>
            <a:pPr algn="ctr"/>
            <a:r>
              <a:rPr lang="en-AU" sz="5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Educationally-rich mathematical games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DD51-2638-4CFD-B7D1-6D922B94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20010"/>
            <a:ext cx="10515600" cy="1500187"/>
          </a:xfrm>
        </p:spPr>
        <p:txBody>
          <a:bodyPr/>
          <a:lstStyle/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James Russo</a:t>
            </a:r>
          </a:p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james.russo@monash.edu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6DA1-0FB1-4E8C-8B67-306DD980B3A6}"/>
              </a:ext>
            </a:extLst>
          </p:cNvPr>
          <p:cNvSpPr txBox="1"/>
          <p:nvPr/>
        </p:nvSpPr>
        <p:spPr>
          <a:xfrm>
            <a:off x="2831306" y="4529077"/>
            <a:ext cx="652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www.surfmaths.com/games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utoShape 2" descr="Download the PNG">
            <a:extLst>
              <a:ext uri="{FF2B5EF4-FFF2-40B4-BE49-F238E27FC236}">
                <a16:creationId xmlns:a16="http://schemas.microsoft.com/office/drawing/2014/main" id="{4A064AFB-46A2-408B-9D31-F8F8EBE0F6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Download the PNG">
            <a:extLst>
              <a:ext uri="{FF2B5EF4-FFF2-40B4-BE49-F238E27FC236}">
                <a16:creationId xmlns:a16="http://schemas.microsoft.com/office/drawing/2014/main" id="{92ED36AC-4E1E-49C6-8965-DDFCA9FF0B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F6F60-4E72-484D-BE2F-C71C18B4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695" y="3926536"/>
            <a:ext cx="2494800" cy="249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35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79" y="1406291"/>
            <a:ext cx="7638831" cy="404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0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2197-4A2C-4A1F-ACCD-F3ABAF5B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1.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are Engaged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BE31-861D-414D-A58E-ABD917C0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3937"/>
            <a:ext cx="10515599" cy="2979325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should be engaging, enjoyable and generate mathematical discussion.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generate more on-task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dialogue than non-game based activities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(Bragg 2012a),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not necessarily more learning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(Bragg 2012b).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students are not motivated to play are unlikely to generate positive learning outcomes compared with alternative activities.</a:t>
            </a:r>
          </a:p>
          <a:p>
            <a:endParaRPr lang="en-A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5C92A-1A07-C1AA-AA8B-09EA64BA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C64B-16C3-20C6-F01B-FF9E8B6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1.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are Engaged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C3684-9B5F-BF19-9E85-7FBBDF8E0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685" y="2087487"/>
            <a:ext cx="7177646" cy="2370673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it about The King’s Tax that makes it engaging?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Competitive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Fast paced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movement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Simple mechanics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Whole class can play with a personal stake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47E58-A1C1-4DD0-F698-E8A8A1BA6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0659" y="4751107"/>
            <a:ext cx="1805343" cy="1805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E2FDB3-D255-459E-3A4E-498B606129E0}"/>
              </a:ext>
            </a:extLst>
          </p:cNvPr>
          <p:cNvSpPr txBox="1"/>
          <p:nvPr/>
        </p:nvSpPr>
        <p:spPr>
          <a:xfrm>
            <a:off x="7984178" y="3497282"/>
            <a:ext cx="3724892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some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maths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games that you think are highly engaging for students to play?</a:t>
            </a:r>
          </a:p>
        </p:txBody>
      </p:sp>
    </p:spTree>
    <p:extLst>
      <p:ext uri="{BB962C8B-B14F-4D97-AF65-F5344CB8AC3E}">
        <p14:creationId xmlns:p14="http://schemas.microsoft.com/office/powerpoint/2010/main" val="25957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1694C-D486-A95C-4408-C55F9E4C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CCEB-36B2-7975-DC67-0C4B0B00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1.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are Engaged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6F71D7-44F1-6B13-B63E-B5D465C92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685" y="2087487"/>
            <a:ext cx="7177646" cy="2370673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it about The King’s Tax that makes it engaging?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Competitive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Fast paced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movement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Simple mechanics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Whole class can play with a personal stake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C8F18-AB8E-55CD-2E40-415CE8F085BB}"/>
              </a:ext>
            </a:extLst>
          </p:cNvPr>
          <p:cNvSpPr txBox="1"/>
          <p:nvPr/>
        </p:nvSpPr>
        <p:spPr>
          <a:xfrm>
            <a:off x="7984178" y="3497282"/>
            <a:ext cx="3724892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some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maths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games that you think are highly engaging for students to play?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C98E023-21AF-9C37-0E35-5FF2DD59D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4337" y="4729825"/>
            <a:ext cx="1984417" cy="19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B659-B21B-C625-6215-99C7B43CA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A86-5164-281F-C5F8-6DAEC29C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 and Luck are balanced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447E-585B-DACA-A433-0E913C057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3937"/>
            <a:ext cx="10515599" cy="2979325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luck, more mathematically proficient students will dominate.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skill/ choice, agency is non existent and intrinsic motivation is limited.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Balance between luck and skill engages students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Numberger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-Haag et al, 2023).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Balance can have positive social impact; i.e. all students need to learn to be a ‘good loser’ or ‘gracious winner’.</a:t>
            </a:r>
          </a:p>
          <a:p>
            <a:endParaRPr lang="en-A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3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2F89-781C-4627-A37F-6E94B0AB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377000"/>
            <a:ext cx="5562601" cy="1325563"/>
          </a:xfrm>
        </p:spPr>
        <p:txBody>
          <a:bodyPr/>
          <a:lstStyle/>
          <a:p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 </a:t>
            </a:r>
            <a:r>
              <a:rPr lang="en-A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(Version 1.0) </a:t>
            </a:r>
            <a:r>
              <a:rPr lang="en-AU" sz="2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(patterns and strategy)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6AC4-A4B9-4532-A41D-9535288E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61" y="1896877"/>
            <a:ext cx="6987640" cy="3933907"/>
          </a:xfr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Instructions: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the dice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5).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Write the sequence of numbers up to (and including) the number rolled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(1, 2, 3, 4, 5).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game of rock-paper-scissors decides who begins the game.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their turn, each player is allowed to cross out (in order) 1 or 2 numbers.</a:t>
            </a:r>
          </a:p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Goal: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cross out the last number.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F92DE-A55C-B3A3-1CE4-979DE2539C3E}"/>
              </a:ext>
            </a:extLst>
          </p:cNvPr>
          <p:cNvSpPr txBox="1"/>
          <p:nvPr/>
        </p:nvSpPr>
        <p:spPr>
          <a:xfrm>
            <a:off x="7920431" y="2074783"/>
            <a:ext cx="3430341" cy="13542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marker and 12-sided dice </a:t>
            </a: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group:  2 players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E0574-D000-0BEA-ECC1-579F9B35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6385">
            <a:off x="7899155" y="3631991"/>
            <a:ext cx="1558786" cy="1257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A1B94-6E53-0087-7C55-F13DCDFFC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73142">
            <a:off x="9509117" y="3633516"/>
            <a:ext cx="1188958" cy="15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5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1339-7F64-4F54-8AE4-71D207A06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43" y="2147152"/>
            <a:ext cx="5181600" cy="2413866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an example of a game from a Year 1 classroom. 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Gabby is beginning the game. </a:t>
            </a:r>
          </a:p>
          <a:p>
            <a:pPr algn="ctr"/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A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should she do?</a:t>
            </a:r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DFD761-F388-4E0A-827F-030EF39FC9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r="4266" b="21456"/>
          <a:stretch/>
        </p:blipFill>
        <p:spPr>
          <a:xfrm>
            <a:off x="6614556" y="2296982"/>
            <a:ext cx="5030269" cy="361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ECA20-44B3-45A3-A0AD-0F6278B3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72644" y="4561018"/>
            <a:ext cx="2141912" cy="21419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3F0A7-D80C-649B-D631-C1F59D52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377000"/>
            <a:ext cx="5562601" cy="1325563"/>
          </a:xfrm>
        </p:spPr>
        <p:txBody>
          <a:bodyPr/>
          <a:lstStyle/>
          <a:p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 </a:t>
            </a:r>
            <a:r>
              <a:rPr lang="en-A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(Version 1.0)</a:t>
            </a:r>
            <a:endParaRPr lang="en-AU" sz="2800" b="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1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ADEF2-7FAB-1515-DD85-57FDB58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F483-2E67-5BD0-B50B-6746E8332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43" y="2147152"/>
            <a:ext cx="5181600" cy="2413866"/>
          </a:xfrm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an example of a game from a Year 1 classroom. 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Gabby is beginning the game. </a:t>
            </a:r>
          </a:p>
          <a:p>
            <a:pPr algn="ctr"/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A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should she do?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3A769-1B44-B0E6-CEA3-DCC1B389A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2644" y="4561018"/>
            <a:ext cx="2141912" cy="21419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5197CB-AB89-55DF-D47D-3974DBE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377000"/>
            <a:ext cx="5562601" cy="1325563"/>
          </a:xfrm>
        </p:spPr>
        <p:txBody>
          <a:bodyPr/>
          <a:lstStyle/>
          <a:p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 </a:t>
            </a:r>
            <a:r>
              <a:rPr lang="en-A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(Version 1.0)</a:t>
            </a:r>
            <a:endParaRPr lang="en-AU" sz="2800" b="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6D53265-3A25-B403-1B6D-F8CB78C61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r="6870" b="20606"/>
          <a:stretch/>
        </p:blipFill>
        <p:spPr>
          <a:xfrm>
            <a:off x="6584968" y="1985560"/>
            <a:ext cx="4920739" cy="391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23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0E18B-7FF7-790F-A274-1EDF9938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7DD9F-DEC9-976F-C01C-E7276F17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654" y="2085948"/>
            <a:ext cx="5983752" cy="24148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Vanessa won rock-paper-scissors and has a decision to make.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 she be first or second player, and what should her first move be? </a:t>
            </a:r>
          </a:p>
          <a:p>
            <a:pPr marL="0" indent="0" algn="ctr">
              <a:buNone/>
            </a:pP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advice would you have for Vanessa?</a:t>
            </a:r>
          </a:p>
          <a:p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822139-7045-C9D7-79F8-292F0786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377000"/>
            <a:ext cx="5562601" cy="1325563"/>
          </a:xfrm>
        </p:spPr>
        <p:txBody>
          <a:bodyPr/>
          <a:lstStyle/>
          <a:p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 </a:t>
            </a:r>
            <a:r>
              <a:rPr lang="en-A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 1.0):</a:t>
            </a:r>
            <a:br>
              <a:rPr lang="en-A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Investigation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B06B512C-3F67-E18E-D01A-896F84B54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29743" r="10383"/>
          <a:stretch/>
        </p:blipFill>
        <p:spPr>
          <a:xfrm>
            <a:off x="6468095" y="1702563"/>
            <a:ext cx="5342293" cy="363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A904905-2999-641C-0E7D-4BCBF5C40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08859" y="4696846"/>
            <a:ext cx="2058391" cy="20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85A5-CC1E-8465-65FF-59DC4210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1DF7-4509-EEBA-8DE7-E7B48716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377000"/>
            <a:ext cx="5562601" cy="1325563"/>
          </a:xfrm>
        </p:spPr>
        <p:txBody>
          <a:bodyPr/>
          <a:lstStyle/>
          <a:p>
            <a:r>
              <a:rPr lang="en-A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 </a:t>
            </a:r>
            <a:r>
              <a:rPr lang="en-A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(Version 2.0) </a:t>
            </a:r>
            <a:r>
              <a:rPr lang="en-AU" sz="2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(patterns and strategy)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517DC-DFD6-2E30-E760-08424CEE5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06" y="1702563"/>
            <a:ext cx="7317970" cy="4052661"/>
          </a:xfr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Instructions: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Circle the number 20 and roll a 20-sided dice to determine the two other ‘red’ numbers to circle.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game of rock-paper-scissors decides who begins  the game.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their turn, each player is allowed to cross out (in order) 1 or 2 numbers.</a:t>
            </a:r>
          </a:p>
          <a:p>
            <a:r>
              <a:rPr lang="en-US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Goal: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finish having crossed out the most red numbers 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The first to cross out 11 numbers across multiple games.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CBC74-B9CF-7042-C922-70AC124917FC}"/>
              </a:ext>
            </a:extLst>
          </p:cNvPr>
          <p:cNvSpPr txBox="1"/>
          <p:nvPr/>
        </p:nvSpPr>
        <p:spPr>
          <a:xfrm>
            <a:off x="7802669" y="1920252"/>
            <a:ext cx="4014270" cy="17235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Red pen, black pen,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20-sided dice </a:t>
            </a: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group:  2 players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45E09-0CA4-6DD8-E1A8-76506693D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85994">
            <a:off x="7802669" y="3863830"/>
            <a:ext cx="988978" cy="96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D551A-5E49-6B6C-67DC-2BDEBBDFD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2603">
            <a:off x="10241434" y="3885086"/>
            <a:ext cx="1220630" cy="832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A9D10-6474-2021-A708-1AD20B04C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5288">
            <a:off x="8683699" y="4262525"/>
            <a:ext cx="1519003" cy="15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0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2781-0133-456F-80E7-EA2D5C06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62" y="368499"/>
            <a:ext cx="10515600" cy="795284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Merriweather"/>
                <a:cs typeface="Calibri Light" panose="020F0302020204030204" pitchFamily="34" charset="0"/>
                <a:sym typeface="Merriweather"/>
              </a:rPr>
              <a:t>The King’s Tax 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4191-B3CA-4CD1-AB03-79D5EE88B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10" y="2138163"/>
            <a:ext cx="11272038" cy="4595146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by shuffling the deck. One card is turned over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7).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amount of money each player has ‘earned’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each card is revealed, players must decide if they are staying in or ‘banking’ their money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Once you bank, you can’t return for that round.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stay in add the value of the next card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4)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their earnings for the round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$7+$4 = $11).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must again choose to stay in or ‘bank’.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turned over, he collects his tax. Players who are still in get </a:t>
            </a: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that round.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turned over, players who are still in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their score for the current round.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turned over, players get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 bonus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JOKER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wild –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decide its value at the beginning of each game.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 </a:t>
            </a:r>
            <a:r>
              <a:rPr lang="en-US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money banked after all Kings are revealed wins with game </a:t>
            </a:r>
            <a:r>
              <a:rPr lang="en-GB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4" name="Google Shape;60;p13">
            <a:extLst>
              <a:ext uri="{FF2B5EF4-FFF2-40B4-BE49-F238E27FC236}">
                <a16:creationId xmlns:a16="http://schemas.microsoft.com/office/drawing/2014/main" id="{68EEB4B5-AC06-48B8-9306-AAB54BBC2C6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4871" y="507401"/>
            <a:ext cx="1550676" cy="3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33AAE-5E12-F337-F9F9-BCB1DF8FDBB9}"/>
              </a:ext>
            </a:extLst>
          </p:cNvPr>
          <p:cNvSpPr txBox="1"/>
          <p:nvPr/>
        </p:nvSpPr>
        <p:spPr>
          <a:xfrm>
            <a:off x="680851" y="1270504"/>
            <a:ext cx="10830296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Adaptation of Greedy Pig. Instead of using dice, it uses cards.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means the probabilities change constantly, based on what cards have been turned over.</a:t>
            </a:r>
          </a:p>
        </p:txBody>
      </p:sp>
    </p:spTree>
    <p:extLst>
      <p:ext uri="{BB962C8B-B14F-4D97-AF65-F5344CB8AC3E}">
        <p14:creationId xmlns:p14="http://schemas.microsoft.com/office/powerpoint/2010/main" val="40785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707435" y="2083569"/>
            <a:ext cx="1453735" cy="610846"/>
          </a:xfrm>
        </p:spPr>
        <p:txBody>
          <a:bodyPr>
            <a:normAutofit fontScale="25000" lnSpcReduction="20000"/>
          </a:bodyPr>
          <a:lstStyle/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r>
              <a:rPr lang="en-AU" sz="14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Luck</a:t>
            </a:r>
            <a:r>
              <a:rPr lang="en-A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dirty="0"/>
              <a:t>							</a:t>
            </a:r>
            <a:endParaRPr lang="en-AU" sz="112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endParaRPr lang="en-AU" sz="11200" dirty="0"/>
          </a:p>
          <a:p>
            <a:pPr marL="152396" indent="0">
              <a:buNone/>
            </a:pPr>
            <a:endParaRPr lang="en-AU" sz="11200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4891" y="3090529"/>
            <a:ext cx="88002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34303" y="2825897"/>
            <a:ext cx="0" cy="5292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45131" y="2806285"/>
            <a:ext cx="0" cy="5292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211" y="3502839"/>
            <a:ext cx="181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Snakes and Ladders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18263" y="3478246"/>
            <a:ext cx="132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Chess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3905" y="3486644"/>
            <a:ext cx="166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King’s Tax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629" y="3502838"/>
            <a:ext cx="211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Caught Red- Handed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4766BE-594F-A014-C24B-7ADF9B22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 and Luck are balanced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C7272E4-E088-FA33-4EB1-8DDEB5322151}"/>
              </a:ext>
            </a:extLst>
          </p:cNvPr>
          <p:cNvSpPr txBox="1">
            <a:spLocks/>
          </p:cNvSpPr>
          <p:nvPr/>
        </p:nvSpPr>
        <p:spPr>
          <a:xfrm>
            <a:off x="9672642" y="2104748"/>
            <a:ext cx="1453735" cy="6108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/>
            <a:endParaRPr lang="en-AU" dirty="0"/>
          </a:p>
          <a:p>
            <a:pPr marL="152396"/>
            <a:r>
              <a:rPr lang="en-AU" sz="14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</a:t>
            </a:r>
            <a:r>
              <a:rPr lang="en-A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dirty="0"/>
              <a:t>							</a:t>
            </a:r>
            <a:endParaRPr lang="en-AU" sz="112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>
              <a:solidFill>
                <a:srgbClr val="0070C0"/>
              </a:solidFill>
            </a:endParaRPr>
          </a:p>
          <a:p>
            <a:pPr marL="152396"/>
            <a:endParaRPr lang="en-AU" sz="11200" dirty="0"/>
          </a:p>
          <a:p>
            <a:pPr marL="152396"/>
            <a:endParaRPr lang="en-AU" sz="11200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6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A493BF87-5EEA-1F8F-7DED-804CF60A3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F0177E-760D-0653-2C57-0BA26871A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435" y="2083569"/>
            <a:ext cx="1453735" cy="610846"/>
          </a:xfrm>
        </p:spPr>
        <p:txBody>
          <a:bodyPr>
            <a:normAutofit fontScale="25000" lnSpcReduction="20000"/>
          </a:bodyPr>
          <a:lstStyle/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r>
              <a:rPr lang="en-AU" sz="14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Luck</a:t>
            </a:r>
            <a:r>
              <a:rPr lang="en-A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dirty="0"/>
              <a:t>							</a:t>
            </a:r>
            <a:endParaRPr lang="en-AU" sz="112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152396" indent="0">
              <a:buNone/>
            </a:pPr>
            <a:endParaRPr lang="en-AU" sz="11200" dirty="0"/>
          </a:p>
          <a:p>
            <a:pPr marL="152396" indent="0">
              <a:buNone/>
            </a:pPr>
            <a:endParaRPr lang="en-AU" sz="11200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  <a:p>
            <a:pPr marL="152396" indent="0">
              <a:buNone/>
            </a:pPr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858EF7-7E56-BC44-5F4F-2570ABB4880C}"/>
              </a:ext>
            </a:extLst>
          </p:cNvPr>
          <p:cNvCxnSpPr/>
          <p:nvPr/>
        </p:nvCxnSpPr>
        <p:spPr>
          <a:xfrm>
            <a:off x="1444891" y="3090529"/>
            <a:ext cx="88002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02DC41-3DA9-E0B7-C33C-F765D8741870}"/>
              </a:ext>
            </a:extLst>
          </p:cNvPr>
          <p:cNvCxnSpPr/>
          <p:nvPr/>
        </p:nvCxnSpPr>
        <p:spPr>
          <a:xfrm>
            <a:off x="1434303" y="2825897"/>
            <a:ext cx="0" cy="5292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BA1E8-0919-9CD0-4D87-BD5C53B8E295}"/>
              </a:ext>
            </a:extLst>
          </p:cNvPr>
          <p:cNvCxnSpPr/>
          <p:nvPr/>
        </p:nvCxnSpPr>
        <p:spPr>
          <a:xfrm>
            <a:off x="10245131" y="2806285"/>
            <a:ext cx="0" cy="5292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0C06CF-66BE-F459-B52C-D1FEC6BA901C}"/>
              </a:ext>
            </a:extLst>
          </p:cNvPr>
          <p:cNvSpPr txBox="1"/>
          <p:nvPr/>
        </p:nvSpPr>
        <p:spPr>
          <a:xfrm>
            <a:off x="587211" y="3502839"/>
            <a:ext cx="181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Snakes and Ladders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4D5312-F2C3-304C-A389-7954C8685ED3}"/>
              </a:ext>
            </a:extLst>
          </p:cNvPr>
          <p:cNvSpPr txBox="1"/>
          <p:nvPr/>
        </p:nvSpPr>
        <p:spPr>
          <a:xfrm>
            <a:off x="9518263" y="3478246"/>
            <a:ext cx="132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Chess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1EC73C-A3C2-A5C7-A5BA-4BE841281347}"/>
              </a:ext>
            </a:extLst>
          </p:cNvPr>
          <p:cNvSpPr txBox="1"/>
          <p:nvPr/>
        </p:nvSpPr>
        <p:spPr>
          <a:xfrm>
            <a:off x="2853905" y="3486644"/>
            <a:ext cx="166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King’s Tax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690ED-CC02-FAFD-1974-159AE1EBB1F6}"/>
              </a:ext>
            </a:extLst>
          </p:cNvPr>
          <p:cNvSpPr txBox="1"/>
          <p:nvPr/>
        </p:nvSpPr>
        <p:spPr>
          <a:xfrm>
            <a:off x="6635629" y="3502838"/>
            <a:ext cx="211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Caught Red- Handed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26E73A-FC0E-7AB0-3491-CA8903B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 and Luck are balanced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13807FA-9A7B-A162-CB1F-AAD57ACD30FD}"/>
              </a:ext>
            </a:extLst>
          </p:cNvPr>
          <p:cNvSpPr txBox="1">
            <a:spLocks/>
          </p:cNvSpPr>
          <p:nvPr/>
        </p:nvSpPr>
        <p:spPr>
          <a:xfrm>
            <a:off x="9672642" y="2104748"/>
            <a:ext cx="1453735" cy="6108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/>
            <a:endParaRPr lang="en-AU" dirty="0"/>
          </a:p>
          <a:p>
            <a:pPr marL="152396"/>
            <a:r>
              <a:rPr lang="en-AU" sz="14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</a:t>
            </a:r>
            <a:r>
              <a:rPr lang="en-A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dirty="0"/>
              <a:t>							</a:t>
            </a:r>
            <a:endParaRPr lang="en-AU" sz="112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>
              <a:solidFill>
                <a:srgbClr val="0070C0"/>
              </a:solidFill>
            </a:endParaRPr>
          </a:p>
          <a:p>
            <a:pPr marL="152396"/>
            <a:endParaRPr lang="en-AU" sz="11200" dirty="0"/>
          </a:p>
          <a:p>
            <a:pPr marL="152396"/>
            <a:endParaRPr lang="en-AU" sz="11200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  <a:p>
            <a:pPr marL="152396"/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B521D-E0FC-3EF3-45EC-4B181DC12E5A}"/>
              </a:ext>
            </a:extLst>
          </p:cNvPr>
          <p:cNvSpPr txBox="1"/>
          <p:nvPr/>
        </p:nvSpPr>
        <p:spPr>
          <a:xfrm>
            <a:off x="1959782" y="5141357"/>
            <a:ext cx="817858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152396" indent="0" algn="ctr">
              <a:buNone/>
            </a:pPr>
            <a:r>
              <a:rPr lang="en-A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 on your list of engaging maths games. </a:t>
            </a:r>
          </a:p>
          <a:p>
            <a:pPr marL="152396" indent="0" algn="ctr">
              <a:buNone/>
            </a:pPr>
            <a:r>
              <a:rPr lang="en-AU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do you think they might belong on the Luck – Skill continuum?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824BF-097B-9B40-B883-C7FCCB7DE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82865" y="4771018"/>
            <a:ext cx="1853716" cy="1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BE31-861D-414D-A58E-ABD917C0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508"/>
            <a:ext cx="10515599" cy="21169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modify games to improve the balance between luck and skill.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be some modifications we can make to Snakes and Ladders to introduce some </a:t>
            </a:r>
            <a:r>
              <a:rPr lang="en-US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into the game?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74D8E-54A4-40B6-A732-9232B79FF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8432" y="4253494"/>
            <a:ext cx="2275007" cy="22750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13F1DA-D407-9E7F-4649-0AEBA7A1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 and Luck are balanced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9790-360B-A5F5-7188-EBEBB60AC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5213-86CD-32D6-85DA-C8D9C2068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508"/>
            <a:ext cx="10515599" cy="21169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modify games to improve the balance between luck and skill.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be some modifications we can make to Snakes and Ladders to introduce some </a:t>
            </a:r>
            <a:r>
              <a:rPr lang="en-US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into the game?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3CD353-18DF-04EF-1152-BFD67D8B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 and Luck are balanced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7EB81-5C8D-A13A-6709-EA747A112618}"/>
              </a:ext>
            </a:extLst>
          </p:cNvPr>
          <p:cNvSpPr txBox="1"/>
          <p:nvPr/>
        </p:nvSpPr>
        <p:spPr>
          <a:xfrm>
            <a:off x="838200" y="4487491"/>
            <a:ext cx="10675917" cy="126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Introduce a second counter. Players choose which one to move.</a:t>
            </a:r>
          </a:p>
          <a:p>
            <a:pPr lvl="1"/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Players can move forwards or backwards on their turn.</a:t>
            </a:r>
          </a:p>
          <a:p>
            <a:pPr lvl="1"/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three dice. Discard one. Sum the other two dice together and move that many places. </a:t>
            </a:r>
          </a:p>
        </p:txBody>
      </p:sp>
    </p:spTree>
    <p:extLst>
      <p:ext uri="{BB962C8B-B14F-4D97-AF65-F5344CB8AC3E}">
        <p14:creationId xmlns:p14="http://schemas.microsoft.com/office/powerpoint/2010/main" val="366268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1CB3-3143-4D37-8D51-89F70612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183" y="2014248"/>
            <a:ext cx="10893633" cy="2925887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are used purposefully; chosen game matches specific learning objective.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could be focused on: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 practice (e.g. addition facts; skip-counting)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Deepening understanding of important concepts (e.g., place value; number patterns)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Exposure to new concepts (e.g. conditional probability)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thinking / problem solving (e.g. nim games)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games provide the opportunity to develop all four proficiencies.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70B133-440B-2EF1-AF99-26F6B3ED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9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190DC-11DC-F3D3-2A34-8D86D3A57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B381-CBD5-8A15-A7F8-37C27DC68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87" y="3232263"/>
            <a:ext cx="9658598" cy="1414752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1: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Agency Aligned with Mathematics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(most important)</a:t>
            </a:r>
          </a:p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2: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Embedded Mathematical Representations</a:t>
            </a:r>
          </a:p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3: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 for Reflection and Recording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075070-E2A5-87BF-964D-1EAF145C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93D337-5A60-E3AC-7D4D-8F2DC699FA94}"/>
              </a:ext>
            </a:extLst>
          </p:cNvPr>
          <p:cNvSpPr txBox="1">
            <a:spLocks/>
          </p:cNvSpPr>
          <p:nvPr/>
        </p:nvSpPr>
        <p:spPr>
          <a:xfrm>
            <a:off x="1172687" y="2253011"/>
            <a:ext cx="9658598" cy="8900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‘Gold Standard’ Games: </a:t>
            </a:r>
            <a:b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Mathematically Integrated Games</a:t>
            </a:r>
            <a:endParaRPr lang="en-A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1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400F-76EC-A1B8-A08B-2AC1FD991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5B1A-DF11-ED3D-2B66-94B98D9A0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87" y="2804751"/>
            <a:ext cx="9658598" cy="32962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idea: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choice must matter mathematically.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24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Mathematically Integrated Games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choices players make are central to the mathematics, not peripheral.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Success in the game depends on reasoning with core mathematical ideas, not just luck or recall. 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in this game do students make decisions that directly engage them with mathematical concepts?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48F37A-16FA-3E69-8371-CCB8E67A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F96C8B-7BF0-FCEA-7953-33F5333831FF}"/>
              </a:ext>
            </a:extLst>
          </p:cNvPr>
          <p:cNvSpPr txBox="1">
            <a:spLocks/>
          </p:cNvSpPr>
          <p:nvPr/>
        </p:nvSpPr>
        <p:spPr>
          <a:xfrm>
            <a:off x="1172687" y="1655062"/>
            <a:ext cx="9658598" cy="10055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1: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Agency Aligned with Mathematics</a:t>
            </a:r>
            <a:endParaRPr lang="en-A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3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9650-7E7A-B49C-6513-02026BBDF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EB8D-1655-E8B2-76CC-19D6BB9B6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87" y="2804751"/>
            <a:ext cx="9658598" cy="270540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idea: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game space itself acts as a mathematical model.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board or playing structure is not decorative; it is the representation (e.g., arrays, fraction walls, number lines).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reason within and through these representations as they play. 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the gameboard/structure represent the mathematical ideas you want students to explore?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120C86-8085-1F1E-3AFB-D44AAF16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990BAB-2D6C-88CF-6201-A3F59AB3913C}"/>
              </a:ext>
            </a:extLst>
          </p:cNvPr>
          <p:cNvSpPr txBox="1">
            <a:spLocks/>
          </p:cNvSpPr>
          <p:nvPr/>
        </p:nvSpPr>
        <p:spPr>
          <a:xfrm>
            <a:off x="1172687" y="1655062"/>
            <a:ext cx="9658598" cy="10055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2: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Embedded Mathematical Representations</a:t>
            </a:r>
            <a:endParaRPr lang="en-A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9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E46F-0620-659B-FC56-980D8C85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DFBA8-C437-0033-9C1D-53D15389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87" y="2804751"/>
            <a:ext cx="9658598" cy="270540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idea: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 in opportunities to make thinking visible.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Recording links action, representation, and symbolic expression.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Structured reflection surfaces strategies and deepens understanding.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opportunities are built into the game for students to record, discuss, or justify their mathematical thinking?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BF17A-9B83-8646-E5F4-F0810EBE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F9CE18-09D0-9F91-DFC5-76331882B1C5}"/>
              </a:ext>
            </a:extLst>
          </p:cNvPr>
          <p:cNvSpPr txBox="1">
            <a:spLocks/>
          </p:cNvSpPr>
          <p:nvPr/>
        </p:nvSpPr>
        <p:spPr>
          <a:xfrm>
            <a:off x="1172687" y="1655062"/>
            <a:ext cx="9658598" cy="10055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 for Reflection and Recording</a:t>
            </a:r>
            <a:endParaRPr lang="en-AU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9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89DA-B776-45BF-B259-CCBDFB1E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10746"/>
            <a:ext cx="6239494" cy="1325563"/>
          </a:xfrm>
        </p:spPr>
        <p:txBody>
          <a:bodyPr/>
          <a:lstStyle/>
          <a:p>
            <a:r>
              <a:rPr lang="en-AU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 Grab </a:t>
            </a:r>
            <a:br>
              <a:rPr lang="en-AU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(aka Multiplication Paddocks)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D8FD-F547-4128-8D07-F61564F59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057" y="1629039"/>
            <a:ext cx="8008917" cy="4116346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the Game Dice. These represent the factors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13 and 6).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 whether the multiplication fact would fit on the grid paper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(13 × 6),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whether you might need to separate it into two facts using the distributive property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10 × 6 and 3 × 6)  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Draw the corresponding rectangle(s) of your multiplication fact in your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record the fact. 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 continues until all space on the grid paper is gone (or until players agree that further play is not productive)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Whichever player has grabbed the most land </a:t>
            </a:r>
            <a:r>
              <a:rPr lang="en-US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(i.e., controls the most squares) </a:t>
            </a:r>
            <a:r>
              <a:rPr lang="en-US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E7772-F6BA-1D19-7541-50F9DB93E181}"/>
              </a:ext>
            </a:extLst>
          </p:cNvPr>
          <p:cNvSpPr txBox="1"/>
          <p:nvPr/>
        </p:nvSpPr>
        <p:spPr>
          <a:xfrm>
            <a:off x="8684820" y="733831"/>
            <a:ext cx="3000500" cy="27392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Gameboard: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Grid paper. 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Dice: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x 6-sided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x 10-sided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 sided and 6-sided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2791B-CC21-2493-2DA7-2779994B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805">
            <a:off x="8252632" y="3603593"/>
            <a:ext cx="2437963" cy="241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E07CF-A5ED-781D-629F-06360A077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29857" y="3473042"/>
            <a:ext cx="1077086" cy="846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A6932-DC9A-1B6E-EF9C-32C6E98BCB34}"/>
              </a:ext>
            </a:extLst>
          </p:cNvPr>
          <p:cNvSpPr txBox="1"/>
          <p:nvPr/>
        </p:nvSpPr>
        <p:spPr>
          <a:xfrm>
            <a:off x="11412187" y="4282526"/>
            <a:ext cx="546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0F32C3-6178-B5F2-FB15-A1F2DEA75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456225">
            <a:off x="10774887" y="4838149"/>
            <a:ext cx="1387026" cy="595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8DFEF1-8577-53B2-977C-22CB126C53CD}"/>
              </a:ext>
            </a:extLst>
          </p:cNvPr>
          <p:cNvSpPr txBox="1"/>
          <p:nvPr/>
        </p:nvSpPr>
        <p:spPr>
          <a:xfrm>
            <a:off x="10922135" y="5590445"/>
            <a:ext cx="546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721BF0-B268-2798-9D62-D8C06C01D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5288">
            <a:off x="11168040" y="5907231"/>
            <a:ext cx="723375" cy="7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B14B-4DB2-4D87-BB78-FF9315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7" y="703281"/>
            <a:ext cx="3175660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King’s Tax: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AAD0-575D-4B6F-BBC9-4E1560B4B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975" y="2058389"/>
            <a:ext cx="9196451" cy="2741222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Andrea ended her round on $50. </a:t>
            </a:r>
          </a:p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following cards had been played: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3, Queen, 7, 10, 5, Joker.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order might the cards have been played in? </a:t>
            </a:r>
          </a:p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some different possibilities for the value of the joker?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E9FAD-D076-4E86-9A68-27C3ED10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5351" y="5076702"/>
            <a:ext cx="1781298" cy="17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8756-84B2-4A6E-AFA9-1EB64209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477250"/>
            <a:ext cx="3692236" cy="1325563"/>
          </a:xfrm>
        </p:spPr>
        <p:txBody>
          <a:bodyPr/>
          <a:lstStyle/>
          <a:p>
            <a:r>
              <a:rPr lang="en-AU" b="0" i="1" dirty="0">
                <a:solidFill>
                  <a:srgbClr val="F9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 1 rolls a </a:t>
            </a:r>
            <a:r>
              <a:rPr lang="en-AU" i="1" dirty="0">
                <a:solidFill>
                  <a:srgbClr val="F9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 </a:t>
            </a:r>
            <a:r>
              <a:rPr lang="en-AU" b="0" i="1" dirty="0">
                <a:solidFill>
                  <a:srgbClr val="F9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 </a:t>
            </a:r>
            <a:r>
              <a:rPr lang="en-AU" i="1" dirty="0">
                <a:solidFill>
                  <a:srgbClr val="F9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8415F-AE0F-4B99-B844-44E6937B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83" y="1226650"/>
            <a:ext cx="5905783" cy="440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D0811-E4CE-F667-6629-B5630EC210D9}"/>
              </a:ext>
            </a:extLst>
          </p:cNvPr>
          <p:cNvSpPr txBox="1"/>
          <p:nvPr/>
        </p:nvSpPr>
        <p:spPr>
          <a:xfrm>
            <a:off x="200891" y="1912603"/>
            <a:ext cx="32976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Shaded:</a:t>
            </a:r>
            <a:b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× 6 = 60 </a:t>
            </a:r>
            <a:b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× 6 = 18</a:t>
            </a:r>
            <a:b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Total:</a:t>
            </a:r>
            <a:b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 × 6 = 78 </a:t>
            </a:r>
          </a:p>
        </p:txBody>
      </p:sp>
    </p:spTree>
    <p:extLst>
      <p:ext uri="{BB962C8B-B14F-4D97-AF65-F5344CB8AC3E}">
        <p14:creationId xmlns:p14="http://schemas.microsoft.com/office/powerpoint/2010/main" val="14691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8756-84B2-4A6E-AFA9-1EB64209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378980"/>
            <a:ext cx="3470910" cy="1325563"/>
          </a:xfrm>
        </p:spPr>
        <p:txBody>
          <a:bodyPr/>
          <a:lstStyle/>
          <a:p>
            <a:r>
              <a:rPr lang="en-AU" b="0" i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 2 rolls a 14 and a 2</a:t>
            </a:r>
            <a:br>
              <a:rPr lang="en-AU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AU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AU" dirty="0"/>
            </a:br>
            <a:br>
              <a:rPr lang="en-AU" dirty="0"/>
            </a:br>
            <a:r>
              <a:rPr lang="en-AU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8415F-AE0F-4B99-B844-44E6937B1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1596" y="1262653"/>
            <a:ext cx="6165757" cy="433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7F145-1078-062D-61DC-3F7B15CF0FEB}"/>
              </a:ext>
            </a:extLst>
          </p:cNvPr>
          <p:cNvSpPr txBox="1"/>
          <p:nvPr/>
        </p:nvSpPr>
        <p:spPr>
          <a:xfrm>
            <a:off x="367146" y="1969946"/>
            <a:ext cx="30133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Shaded:</a:t>
            </a:r>
            <a:b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× 2 = 20 </a:t>
            </a:r>
            <a:b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× 2 = 8</a:t>
            </a:r>
            <a:br>
              <a:rPr lang="en-AU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Total:</a:t>
            </a:r>
            <a:b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× 2 = 28 </a:t>
            </a:r>
            <a:endParaRPr lang="en-A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5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1CB3-3143-4D37-8D51-89F70612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913" y="2473782"/>
            <a:ext cx="10222173" cy="2881989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Strategic agency aligned with mathematical content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make meaningful decisions about how to use their dice rolls—for 	example, whether to place 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 × 6 or 6 × 4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array to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maximise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space or block an 	opponent. 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Later in the game, they may break up an array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13 × 5 into 10 × 5 + 3 × 5)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fit 	remaining space—engaging directly with the distributive property. </a:t>
            </a:r>
          </a:p>
          <a:p>
            <a:pPr marL="457200" lvl="1" indent="0">
              <a:buNone/>
            </a:pP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2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strategic decisions are mathematical, not just tactical.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47759-E479-A1EC-0364-7BA7A095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E2148-5D5E-137C-16BE-671B26F4CD8F}"/>
              </a:ext>
            </a:extLst>
          </p:cNvPr>
          <p:cNvSpPr txBox="1"/>
          <p:nvPr/>
        </p:nvSpPr>
        <p:spPr>
          <a:xfrm>
            <a:off x="2645227" y="1655062"/>
            <a:ext cx="6320641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mathematics central to Landgrab? </a:t>
            </a:r>
          </a:p>
        </p:txBody>
      </p:sp>
    </p:spTree>
    <p:extLst>
      <p:ext uri="{BB962C8B-B14F-4D97-AF65-F5344CB8AC3E}">
        <p14:creationId xmlns:p14="http://schemas.microsoft.com/office/powerpoint/2010/main" val="190216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969F2-3A4D-7886-1C75-030FF1F2D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DDD2-E3A0-2B94-8E7A-9DD43CEF9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913" y="2473782"/>
            <a:ext cx="10222173" cy="252573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Embedded mathematical representation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grid functions as a </a:t>
            </a:r>
            <a:r>
              <a:rPr lang="en-U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visual and spatial model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area and multiplication.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Each move creates an array, reinforcing </a:t>
            </a:r>
            <a:r>
              <a:rPr lang="en-U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area as an array model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	supporting structural reasoning about factors and products.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2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gameboard is the representation—it drives and reveals</a:t>
            </a:r>
            <a:endParaRPr lang="en-AU" sz="22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8A756-7844-647D-C131-8BC4DD35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603F0-5E57-9F90-EFF0-190765A969EE}"/>
              </a:ext>
            </a:extLst>
          </p:cNvPr>
          <p:cNvSpPr txBox="1"/>
          <p:nvPr/>
        </p:nvSpPr>
        <p:spPr>
          <a:xfrm>
            <a:off x="2645227" y="1655062"/>
            <a:ext cx="6320641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mathematics central to Landgrab? </a:t>
            </a:r>
          </a:p>
        </p:txBody>
      </p:sp>
    </p:spTree>
    <p:extLst>
      <p:ext uri="{BB962C8B-B14F-4D97-AF65-F5344CB8AC3E}">
        <p14:creationId xmlns:p14="http://schemas.microsoft.com/office/powerpoint/2010/main" val="201164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32FA-8638-1048-7F84-EE4E328C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580C-8009-077D-A41E-EDD56E13E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913" y="2473782"/>
            <a:ext cx="10222173" cy="252573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Space for reflection and recording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record each move using number sentences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“I rolled 4 and 6: 4 × 6 = 	24”),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which links their strategic action to formal notation.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This supports reasoning about multiplication, reinforces the structure of arrays, 	and provides a basis for 	</a:t>
            </a:r>
            <a:r>
              <a:rPr lang="en-U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 and reflection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strategy and efficiency.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96A68D-A690-B95A-C427-54FCEA98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E604F-E5D6-A40F-9940-9D762C56AAB8}"/>
              </a:ext>
            </a:extLst>
          </p:cNvPr>
          <p:cNvSpPr txBox="1"/>
          <p:nvPr/>
        </p:nvSpPr>
        <p:spPr>
          <a:xfrm>
            <a:off x="2645227" y="1655062"/>
            <a:ext cx="6320641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mathematics central to Landgrab? </a:t>
            </a:r>
          </a:p>
        </p:txBody>
      </p:sp>
    </p:spTree>
    <p:extLst>
      <p:ext uri="{BB962C8B-B14F-4D97-AF65-F5344CB8AC3E}">
        <p14:creationId xmlns:p14="http://schemas.microsoft.com/office/powerpoint/2010/main" val="2460462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D8189-92D2-DF09-8963-076B338172FD}"/>
              </a:ext>
            </a:extLst>
          </p:cNvPr>
          <p:cNvSpPr txBox="1"/>
          <p:nvPr/>
        </p:nvSpPr>
        <p:spPr>
          <a:xfrm>
            <a:off x="273132" y="276296"/>
            <a:ext cx="376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A94E6-1A12-6B7F-D6DF-4CCE08C584DD}"/>
              </a:ext>
            </a:extLst>
          </p:cNvPr>
          <p:cNvSpPr txBox="1"/>
          <p:nvPr/>
        </p:nvSpPr>
        <p:spPr>
          <a:xfrm>
            <a:off x="2158037" y="1151668"/>
            <a:ext cx="7513697" cy="32008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play:</a:t>
            </a: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10 sided dice six times.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each roll, decide where to play your number.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Once you decide you can’t change it. 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to the nominated target number wins</a:t>
            </a:r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4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195FD-7E33-BECA-37F4-26B507713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D3314-4B97-442B-EAD1-677E7B4F40C9}"/>
              </a:ext>
            </a:extLst>
          </p:cNvPr>
          <p:cNvSpPr txBox="1"/>
          <p:nvPr/>
        </p:nvSpPr>
        <p:spPr>
          <a:xfrm>
            <a:off x="439385" y="276296"/>
            <a:ext cx="79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(gameboard 1)</a:t>
            </a:r>
            <a:endParaRPr lang="en-US" sz="2400" b="1" u="sng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F1507-5DBD-A001-94CE-3F88A0F3F717}"/>
              </a:ext>
            </a:extLst>
          </p:cNvPr>
          <p:cNvSpPr txBox="1"/>
          <p:nvPr/>
        </p:nvSpPr>
        <p:spPr>
          <a:xfrm>
            <a:off x="2158037" y="1151668"/>
            <a:ext cx="7513697" cy="32008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play:</a:t>
            </a: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10 sided dice six times.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each roll, decide where to play your number.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Once you decide you can’t change it. 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to the nominated target number wins</a:t>
            </a:r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00805-C9D2-20FF-254B-CF57273F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84" y="4581585"/>
            <a:ext cx="11055232" cy="190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469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BE30-9788-4A54-F037-2ACA6BB2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CDF30-83B4-433C-C9B1-1BA76828BDC3}"/>
              </a:ext>
            </a:extLst>
          </p:cNvPr>
          <p:cNvSpPr txBox="1"/>
          <p:nvPr/>
        </p:nvSpPr>
        <p:spPr>
          <a:xfrm>
            <a:off x="273131" y="276296"/>
            <a:ext cx="79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(gameboard 2)</a:t>
            </a:r>
            <a:endParaRPr lang="en-US" sz="2400" b="1" u="sng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A4D1A-9A1F-93BF-5C26-127F08473B58}"/>
              </a:ext>
            </a:extLst>
          </p:cNvPr>
          <p:cNvSpPr txBox="1"/>
          <p:nvPr/>
        </p:nvSpPr>
        <p:spPr>
          <a:xfrm>
            <a:off x="2158037" y="1151668"/>
            <a:ext cx="7513697" cy="32008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play:</a:t>
            </a: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10 sided dice six times.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each roll, decide where to play your number.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Once you decide you can’t change it. 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to the nominated target number wins</a:t>
            </a:r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948FA-76FA-20A6-300D-FC35616E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32" y="4526824"/>
            <a:ext cx="10010935" cy="192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771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5849D-127D-D317-979D-598ACF7B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E7961-6C7F-157E-BD63-9FBB8D687693}"/>
              </a:ext>
            </a:extLst>
          </p:cNvPr>
          <p:cNvSpPr txBox="1"/>
          <p:nvPr/>
        </p:nvSpPr>
        <p:spPr>
          <a:xfrm>
            <a:off x="273131" y="276296"/>
            <a:ext cx="79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(gameboard 3)</a:t>
            </a:r>
            <a:endParaRPr lang="en-US" sz="2400" b="1" u="sng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3163A-CB6A-1E06-F3BB-6021536AB4D7}"/>
              </a:ext>
            </a:extLst>
          </p:cNvPr>
          <p:cNvSpPr txBox="1"/>
          <p:nvPr/>
        </p:nvSpPr>
        <p:spPr>
          <a:xfrm>
            <a:off x="2158037" y="1151668"/>
            <a:ext cx="7513697" cy="32008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play:</a:t>
            </a: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10 sided dice six times.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each roll, decide where to play your number.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Once you decide you can’t change it. 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🌟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 to the nominated target number wins</a:t>
            </a:r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2888D-C87F-FC86-C21A-0876A5E9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" y="4741629"/>
            <a:ext cx="10700453" cy="155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595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58AA-89FE-61E0-4D27-6C6062F3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00700E-31CF-28A2-1F51-B89AA7F3556A}"/>
              </a:ext>
            </a:extLst>
          </p:cNvPr>
          <p:cNvSpPr txBox="1"/>
          <p:nvPr/>
        </p:nvSpPr>
        <p:spPr>
          <a:xfrm>
            <a:off x="285006" y="252546"/>
            <a:ext cx="7980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</a:p>
          <a:p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investigation</a:t>
            </a:r>
            <a:endParaRPr lang="en-US" sz="2400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9DC8F-8155-DE1E-4E90-52641C98BD7B}"/>
              </a:ext>
            </a:extLst>
          </p:cNvPr>
          <p:cNvSpPr txBox="1"/>
          <p:nvPr/>
        </p:nvSpPr>
        <p:spPr>
          <a:xfrm>
            <a:off x="1562788" y="1656271"/>
            <a:ext cx="9066424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ChatGPT thought that Board 2 and Board 3 always give the same answer.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you agree?</a:t>
            </a:r>
            <a:endParaRPr lang="en-US" sz="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Compare your totals for Board 2 and Board 3 across your rounds. </a:t>
            </a: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Look closely at the structure of each board.</a:t>
            </a: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Decide whether you think the two boards are actually the same or different.</a:t>
            </a: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Explain your thinking.</a:t>
            </a:r>
          </a:p>
          <a:p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653BD-14F7-8594-7616-B21618B5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44" y="4198769"/>
            <a:ext cx="9362511" cy="230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19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56488-ABEA-DEB1-80B5-163EA44A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91D9-B6AF-3AA0-1CE4-326D079E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7" y="703281"/>
            <a:ext cx="3175660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King’s Tax: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7394-1CD9-774D-CB74-EA9C97BE4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975" y="2058388"/>
            <a:ext cx="9196451" cy="3736769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Andrea ended her round on $50. </a:t>
            </a:r>
          </a:p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following cards had been played: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3, Queen, 7, 10, 5, Joker.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order might the cards have been played in? </a:t>
            </a:r>
          </a:p>
          <a:p>
            <a:pPr marL="0" indent="0" algn="ctr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some different possibilities for the value of the joker?</a:t>
            </a:r>
          </a:p>
          <a:p>
            <a:pPr marL="0" indent="0" algn="ctr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85119-5CF1-C934-56A9-AED36912FD8D}"/>
              </a:ext>
            </a:extLst>
          </p:cNvPr>
          <p:cNvSpPr txBox="1"/>
          <p:nvPr/>
        </p:nvSpPr>
        <p:spPr>
          <a:xfrm>
            <a:off x="1531919" y="4763086"/>
            <a:ext cx="220881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3, Q, 7, 10, 5, J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Joker = $22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75D5B-C429-E494-6262-D968C2E35815}"/>
              </a:ext>
            </a:extLst>
          </p:cNvPr>
          <p:cNvSpPr txBox="1"/>
          <p:nvPr/>
        </p:nvSpPr>
        <p:spPr>
          <a:xfrm>
            <a:off x="4856267" y="4763086"/>
            <a:ext cx="220881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7, 3, 10, 5, Q, J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Joker = $0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B0B71-6C64-763F-9259-F60FBBAA5A90}"/>
              </a:ext>
            </a:extLst>
          </p:cNvPr>
          <p:cNvSpPr txBox="1"/>
          <p:nvPr/>
        </p:nvSpPr>
        <p:spPr>
          <a:xfrm>
            <a:off x="8025000" y="4763086"/>
            <a:ext cx="220881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7, 3, 5 J, Q, 10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Joker = $5</a:t>
            </a:r>
          </a:p>
        </p:txBody>
      </p:sp>
    </p:spTree>
    <p:extLst>
      <p:ext uri="{BB962C8B-B14F-4D97-AF65-F5344CB8AC3E}">
        <p14:creationId xmlns:p14="http://schemas.microsoft.com/office/powerpoint/2010/main" val="393455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04BB7-DDAA-0E2C-B35A-99DA807A7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DFB52E-9A57-4ADD-A109-07D412462743}"/>
              </a:ext>
            </a:extLst>
          </p:cNvPr>
          <p:cNvSpPr txBox="1"/>
          <p:nvPr/>
        </p:nvSpPr>
        <p:spPr>
          <a:xfrm>
            <a:off x="285006" y="252546"/>
            <a:ext cx="7980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</a:p>
          <a:p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investigation… extended</a:t>
            </a:r>
            <a:endParaRPr lang="en-US" sz="2400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5DE08-7A01-E820-46A8-4F6B9A892B91}"/>
              </a:ext>
            </a:extLst>
          </p:cNvPr>
          <p:cNvSpPr txBox="1"/>
          <p:nvPr/>
        </p:nvSpPr>
        <p:spPr>
          <a:xfrm>
            <a:off x="1155466" y="1859012"/>
            <a:ext cx="988106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Can you find any number combinations that make Board 2 and Board 3 give the same total?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(So ChatGPT can be “correct” at least once!)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Create two new gameboards that look different but always give the same answer.</a:t>
            </a:r>
          </a:p>
          <a:p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69203-61B5-B08B-8D9C-0593BCED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43" y="3865587"/>
            <a:ext cx="9362511" cy="230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618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DE429-8EDB-BC47-C70C-A9760D5F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6799-A7F5-68B8-87A2-EF5638E7B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5080" y="2563958"/>
            <a:ext cx="7838453" cy="1730083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Strategic agency aligned with mathematical content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Embedded mathematical representation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 for reflection and recording</a:t>
            </a: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6FFFE-2011-1F7C-CDDE-9A2ED215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29499"/>
            <a:ext cx="10515600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3.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Mathematics is Central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8DD6C-3388-885D-F3F6-5ED1D689CB0A}"/>
              </a:ext>
            </a:extLst>
          </p:cNvPr>
          <p:cNvSpPr txBox="1"/>
          <p:nvPr/>
        </p:nvSpPr>
        <p:spPr>
          <a:xfrm>
            <a:off x="2645227" y="1655062"/>
            <a:ext cx="693816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is mathematics central to Closest to X? 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2B08E7E-F924-B36F-AB4B-D132ED799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5936" y="4571658"/>
            <a:ext cx="2099347" cy="20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3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AF-E474-47F4-8D37-2E8E611E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10"/>
            <a:ext cx="10515599" cy="2133580"/>
          </a:xfrm>
          <a:ln>
            <a:noFill/>
          </a:ln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can support differentiated mathematics instruction.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should cater to varied ability levels: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game dynamics (e.g. count-on vs bridging through 10)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game mechanics, i.e. modifications (e.g. cards included in the deck)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supporting materials (e.g. hundreds chart)</a:t>
            </a:r>
          </a:p>
          <a:p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6AE137-B84F-8DC2-BBDA-6DA87C25EDAD}"/>
              </a:ext>
            </a:extLst>
          </p:cNvPr>
          <p:cNvSpPr txBox="1">
            <a:spLocks/>
          </p:cNvSpPr>
          <p:nvPr/>
        </p:nvSpPr>
        <p:spPr>
          <a:xfrm>
            <a:off x="315685" y="329499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Differentiation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3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AF-E474-47F4-8D37-2E8E611E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0175" y="2351478"/>
            <a:ext cx="8891649" cy="19388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might we modify “The King’s Tax” so it is suitable for younger students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Year 1 and 2)?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 the deck so it only includes: 1, 2, 3, 4, 10, Queens, Kings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an interactive number chart to keep track of our class total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482C5-9F91-40F1-9102-710F087A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60246" y="4506522"/>
            <a:ext cx="2141251" cy="21412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5801FC-C19B-CD91-3052-D82953EBED93}"/>
              </a:ext>
            </a:extLst>
          </p:cNvPr>
          <p:cNvSpPr txBox="1">
            <a:spLocks/>
          </p:cNvSpPr>
          <p:nvPr/>
        </p:nvSpPr>
        <p:spPr>
          <a:xfrm>
            <a:off x="315685" y="329499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Differentiation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ED0E-FA12-4D9D-9256-511B6C0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5" y="320735"/>
            <a:ext cx="4972385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 (multiplication)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4B32-DBF8-4BAE-9F72-73AABBE36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005" y="1678749"/>
            <a:ext cx="6836812" cy="4733926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the Game Dice. Choose one of the rows.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number rolled represents the number of choc-chips in each cookie for this particular row.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 and arrange your ‘choc-chips’ on each cookie so they are in easy to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subitise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patterns.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out the total number of choc-chip cookies earned for your turn.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the next rounds.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5 rounds your choc-chip cookie template will be full.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Whoever has recorded the most choc-chips is the winner!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A1CB5-293D-403F-8756-FAC87F79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770" y="0"/>
            <a:ext cx="1451083" cy="1588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BA934-1949-A510-4437-86C03D2B6AC9}"/>
              </a:ext>
            </a:extLst>
          </p:cNvPr>
          <p:cNvSpPr txBox="1"/>
          <p:nvPr/>
        </p:nvSpPr>
        <p:spPr>
          <a:xfrm>
            <a:off x="7279574" y="1573056"/>
            <a:ext cx="4489703" cy="18774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structures 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(individually, pairs/ small groups, beat the teacher). </a:t>
            </a:r>
          </a:p>
          <a:p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Game-board: Choc-chip Cookie template (1 per player). </a:t>
            </a:r>
          </a:p>
          <a:p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 dice: 10-sided (1-10)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2323C-1DD0-3B2C-82A0-A0B454F4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74" y="3790072"/>
            <a:ext cx="3084652" cy="196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265BC-3B72-36B9-6F20-242E7D8E6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8924">
            <a:off x="10533739" y="3790072"/>
            <a:ext cx="1342415" cy="11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2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A9E8F-1D8F-EDA2-E489-D04F1454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1900D6F-14A4-9DD8-6EFB-47763866DABF}"/>
              </a:ext>
            </a:extLst>
          </p:cNvPr>
          <p:cNvSpPr/>
          <p:nvPr/>
        </p:nvSpPr>
        <p:spPr>
          <a:xfrm>
            <a:off x="983412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7ADD87-BFC5-6607-03C0-0FEFC8149DB4}"/>
              </a:ext>
            </a:extLst>
          </p:cNvPr>
          <p:cNvSpPr/>
          <p:nvPr/>
        </p:nvSpPr>
        <p:spPr>
          <a:xfrm>
            <a:off x="3050876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15B2C0-DEB2-EBA3-9DC3-37145E8D554E}"/>
              </a:ext>
            </a:extLst>
          </p:cNvPr>
          <p:cNvSpPr/>
          <p:nvPr/>
        </p:nvSpPr>
        <p:spPr>
          <a:xfrm>
            <a:off x="5118340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6A0EE5-30E8-DD62-B1E0-28FE600AB0E6}"/>
              </a:ext>
            </a:extLst>
          </p:cNvPr>
          <p:cNvSpPr/>
          <p:nvPr/>
        </p:nvSpPr>
        <p:spPr>
          <a:xfrm>
            <a:off x="7185804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65F244-B452-295E-6666-2F9ABCEBFF3A}"/>
              </a:ext>
            </a:extLst>
          </p:cNvPr>
          <p:cNvSpPr/>
          <p:nvPr/>
        </p:nvSpPr>
        <p:spPr>
          <a:xfrm>
            <a:off x="9253269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6F8B38-3202-4C80-02A3-B205B112465F}"/>
              </a:ext>
            </a:extLst>
          </p:cNvPr>
          <p:cNvSpPr/>
          <p:nvPr/>
        </p:nvSpPr>
        <p:spPr>
          <a:xfrm>
            <a:off x="983412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8006FB-80C4-EAC9-F377-F3CF21313008}"/>
              </a:ext>
            </a:extLst>
          </p:cNvPr>
          <p:cNvSpPr/>
          <p:nvPr/>
        </p:nvSpPr>
        <p:spPr>
          <a:xfrm>
            <a:off x="3050876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4F9F59-D112-5EE0-4639-20BB7EBBD549}"/>
              </a:ext>
            </a:extLst>
          </p:cNvPr>
          <p:cNvSpPr/>
          <p:nvPr/>
        </p:nvSpPr>
        <p:spPr>
          <a:xfrm>
            <a:off x="5118340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9EA82F-1EB0-24EA-FC21-472029F6E947}"/>
              </a:ext>
            </a:extLst>
          </p:cNvPr>
          <p:cNvSpPr/>
          <p:nvPr/>
        </p:nvSpPr>
        <p:spPr>
          <a:xfrm>
            <a:off x="7185804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7565C7-967C-3BA4-A427-49FF0C17018E}"/>
              </a:ext>
            </a:extLst>
          </p:cNvPr>
          <p:cNvSpPr/>
          <p:nvPr/>
        </p:nvSpPr>
        <p:spPr>
          <a:xfrm>
            <a:off x="983412" y="3030747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10393D-B1C4-72DD-2127-B268DF007B33}"/>
              </a:ext>
            </a:extLst>
          </p:cNvPr>
          <p:cNvSpPr/>
          <p:nvPr/>
        </p:nvSpPr>
        <p:spPr>
          <a:xfrm>
            <a:off x="3050876" y="3030747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932A6B-9099-782C-0705-01C7ABE3A47F}"/>
              </a:ext>
            </a:extLst>
          </p:cNvPr>
          <p:cNvSpPr/>
          <p:nvPr/>
        </p:nvSpPr>
        <p:spPr>
          <a:xfrm>
            <a:off x="5118340" y="3030747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91B4B8-8CEA-E9D1-F7B0-BDA09C3E8478}"/>
              </a:ext>
            </a:extLst>
          </p:cNvPr>
          <p:cNvSpPr/>
          <p:nvPr/>
        </p:nvSpPr>
        <p:spPr>
          <a:xfrm>
            <a:off x="983412" y="4321835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D2ED80-E66B-2088-B851-D72D2AA14A3F}"/>
              </a:ext>
            </a:extLst>
          </p:cNvPr>
          <p:cNvSpPr/>
          <p:nvPr/>
        </p:nvSpPr>
        <p:spPr>
          <a:xfrm>
            <a:off x="3050876" y="4327585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355881-FA02-2FDB-A8CF-331C9AB6A8BE}"/>
              </a:ext>
            </a:extLst>
          </p:cNvPr>
          <p:cNvSpPr/>
          <p:nvPr/>
        </p:nvSpPr>
        <p:spPr>
          <a:xfrm>
            <a:off x="983412" y="5612921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666269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AF-E474-47F4-8D37-2E8E611E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994" y="2316534"/>
            <a:ext cx="5427288" cy="297670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 can support differentiated mathematics instruction.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game dynamics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(e.g. dots vs digits; counting-based strategies vs distributive property)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game mechanics, i.e., modifications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6-sided dice vs 20-sided dice)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supporting materials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(e.g. calculators to check your total)</a:t>
            </a:r>
          </a:p>
          <a:p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3ACC53-A049-4ECD-AD6E-634EB7BF20B9}"/>
              </a:ext>
            </a:extLst>
          </p:cNvPr>
          <p:cNvSpPr/>
          <p:nvPr/>
        </p:nvSpPr>
        <p:spPr>
          <a:xfrm>
            <a:off x="6190173" y="253968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/>
              <a:t>:::.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D417A7-7E7F-4034-9A8B-ABA2421A7DC4}"/>
              </a:ext>
            </a:extLst>
          </p:cNvPr>
          <p:cNvSpPr/>
          <p:nvPr/>
        </p:nvSpPr>
        <p:spPr>
          <a:xfrm>
            <a:off x="8257637" y="253968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/>
              <a:t>:::.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2A6E38-90D3-4385-AE44-EFB452355AA5}"/>
              </a:ext>
            </a:extLst>
          </p:cNvPr>
          <p:cNvSpPr/>
          <p:nvPr/>
        </p:nvSpPr>
        <p:spPr>
          <a:xfrm>
            <a:off x="10325101" y="253968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/>
              <a:t>:::.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FF2C0B-A54C-4637-8390-F6A021CBC67B}"/>
              </a:ext>
            </a:extLst>
          </p:cNvPr>
          <p:cNvSpPr/>
          <p:nvPr/>
        </p:nvSpPr>
        <p:spPr>
          <a:xfrm>
            <a:off x="6190173" y="3804888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/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89721-DE47-416E-9393-95AE04AC57B7}"/>
              </a:ext>
            </a:extLst>
          </p:cNvPr>
          <p:cNvSpPr/>
          <p:nvPr/>
        </p:nvSpPr>
        <p:spPr>
          <a:xfrm>
            <a:off x="8257637" y="3804888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/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7A9C2C-7CCB-4CFF-A71D-6D3F23513FDE}"/>
              </a:ext>
            </a:extLst>
          </p:cNvPr>
          <p:cNvSpPr/>
          <p:nvPr/>
        </p:nvSpPr>
        <p:spPr>
          <a:xfrm>
            <a:off x="10325101" y="3804888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/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3B7948-1913-440A-909A-ECC7F5D96441}"/>
              </a:ext>
            </a:extLst>
          </p:cNvPr>
          <p:cNvSpPr/>
          <p:nvPr/>
        </p:nvSpPr>
        <p:spPr>
          <a:xfrm>
            <a:off x="6257906" y="4992339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/>
              <a:t>5</a:t>
            </a:r>
          </a:p>
          <a:p>
            <a:pPr algn="ctr"/>
            <a:r>
              <a:rPr lang="en-AU" sz="32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B3B148-A687-4D7E-99DB-F1B87C0BC14A}"/>
              </a:ext>
            </a:extLst>
          </p:cNvPr>
          <p:cNvSpPr/>
          <p:nvPr/>
        </p:nvSpPr>
        <p:spPr>
          <a:xfrm>
            <a:off x="8325370" y="4992339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/>
              <a:t>5</a:t>
            </a:r>
          </a:p>
          <a:p>
            <a:pPr algn="ctr"/>
            <a:r>
              <a:rPr lang="en-AU" sz="32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5EF57D-7FEF-4B1B-84EE-50DE2B0E8078}"/>
              </a:ext>
            </a:extLst>
          </p:cNvPr>
          <p:cNvSpPr/>
          <p:nvPr/>
        </p:nvSpPr>
        <p:spPr>
          <a:xfrm>
            <a:off x="10392834" y="4992339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/>
              <a:t>5</a:t>
            </a:r>
          </a:p>
          <a:p>
            <a:pPr algn="ctr"/>
            <a:r>
              <a:rPr lang="en-AU" sz="3200" dirty="0"/>
              <a:t>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C3C932-4823-E4F9-EA32-CA2E5122BD36}"/>
              </a:ext>
            </a:extLst>
          </p:cNvPr>
          <p:cNvSpPr txBox="1">
            <a:spLocks/>
          </p:cNvSpPr>
          <p:nvPr/>
        </p:nvSpPr>
        <p:spPr>
          <a:xfrm>
            <a:off x="315685" y="329499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Differentiation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61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A0D50-A140-54FE-F968-4116156FC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5079-49E7-5FB2-E25F-9140E055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5" y="320735"/>
            <a:ext cx="4972385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 (multiplication)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CFF8-7C8B-1BC6-F4CA-B083FE37E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005" y="1678749"/>
            <a:ext cx="6836812" cy="4733926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the Game Dice. Choose one of the rows.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number rolled represents the number of choc-chips in each cookie for this particular row.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 and arrange your ‘choc-chips’ on each cookie so they are in easy to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subitise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patterns.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out the total number of choc-chip cookies earned for your turn.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the next rounds.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5 rounds your choc-chip cookie template will be full.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Whoever has recorded the most choc-chips is the winner!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6755D-5AF3-7728-0099-A6125DDD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770" y="0"/>
            <a:ext cx="1451083" cy="1588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84618-A484-96E2-5DA4-06E522AF3420}"/>
              </a:ext>
            </a:extLst>
          </p:cNvPr>
          <p:cNvSpPr txBox="1"/>
          <p:nvPr/>
        </p:nvSpPr>
        <p:spPr>
          <a:xfrm>
            <a:off x="7279574" y="1573056"/>
            <a:ext cx="4489703" cy="18774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structures 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(individually, pairs/ small groups, beat the teacher). </a:t>
            </a:r>
          </a:p>
          <a:p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Game-board: Choc-chip Cookie template (1 per player). </a:t>
            </a:r>
          </a:p>
          <a:p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 dice: 10-sided (1-10)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C0F30-FD30-C495-41F2-C86170412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74" y="3790072"/>
            <a:ext cx="3084652" cy="196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CE106-F77C-41D1-91C0-B980BFF6F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8924">
            <a:off x="10533739" y="3790072"/>
            <a:ext cx="1342415" cy="11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9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EC74B-EA6E-CB5D-47FB-6398867A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5FAB-37EA-C89D-854E-6FC6DAEF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5" y="320735"/>
            <a:ext cx="4972385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 (multiplication)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9D79-C421-6D70-FF3E-EDAD8F1CC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005" y="1678749"/>
            <a:ext cx="6836812" cy="4733926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the Game Dice. Choose one of the rows.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number rolled represents the number of choc-chips in each cookie for this particular row.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 and arrange your ‘choc-chips’ on each cookie so they are in easy to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subitise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patterns.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 out the total number of choc-chip cookies earned for your turn.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the next rounds.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5 rounds your choc-chip cookie template will be full.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Whoever has recorded the most choc-chips is the winner!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AF5CD-95EF-A183-186C-6573E84F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770" y="0"/>
            <a:ext cx="1451083" cy="1588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FDC7E-1917-5D0A-D182-D483BCB289B7}"/>
              </a:ext>
            </a:extLst>
          </p:cNvPr>
          <p:cNvSpPr txBox="1"/>
          <p:nvPr/>
        </p:nvSpPr>
        <p:spPr>
          <a:xfrm>
            <a:off x="7279574" y="1573056"/>
            <a:ext cx="4489703" cy="18774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structures </a:t>
            </a:r>
          </a:p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(individually, pairs/ small groups, beat the teacher). </a:t>
            </a:r>
          </a:p>
          <a:p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Game-board: Choc-chip Cookie template (1 per player). </a:t>
            </a:r>
          </a:p>
          <a:p>
            <a:endParaRPr lang="en-US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 dice: 10-sided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(0 -9)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56FE9-58B5-F604-ABC8-E0267847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574" y="3790072"/>
            <a:ext cx="3084652" cy="196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3B4D6-862D-AD4E-0ED9-A04E3B071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4527" y="3790072"/>
            <a:ext cx="1174750" cy="1384300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6E6B05D6-828E-959D-8BA1-D0EE6FC004BA}"/>
              </a:ext>
            </a:extLst>
          </p:cNvPr>
          <p:cNvSpPr/>
          <p:nvPr/>
        </p:nvSpPr>
        <p:spPr>
          <a:xfrm>
            <a:off x="10105902" y="3016332"/>
            <a:ext cx="736270" cy="31766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346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A9E8F-1D8F-EDA2-E489-D04F1454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1900D6F-14A4-9DD8-6EFB-47763866DABF}"/>
              </a:ext>
            </a:extLst>
          </p:cNvPr>
          <p:cNvSpPr/>
          <p:nvPr/>
        </p:nvSpPr>
        <p:spPr>
          <a:xfrm>
            <a:off x="983412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7ADD87-BFC5-6607-03C0-0FEFC8149DB4}"/>
              </a:ext>
            </a:extLst>
          </p:cNvPr>
          <p:cNvSpPr/>
          <p:nvPr/>
        </p:nvSpPr>
        <p:spPr>
          <a:xfrm>
            <a:off x="3050876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15B2C0-DEB2-EBA3-9DC3-37145E8D554E}"/>
              </a:ext>
            </a:extLst>
          </p:cNvPr>
          <p:cNvSpPr/>
          <p:nvPr/>
        </p:nvSpPr>
        <p:spPr>
          <a:xfrm>
            <a:off x="5118340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6A0EE5-30E8-DD62-B1E0-28FE600AB0E6}"/>
              </a:ext>
            </a:extLst>
          </p:cNvPr>
          <p:cNvSpPr/>
          <p:nvPr/>
        </p:nvSpPr>
        <p:spPr>
          <a:xfrm>
            <a:off x="7185804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65F244-B452-295E-6666-2F9ABCEBFF3A}"/>
              </a:ext>
            </a:extLst>
          </p:cNvPr>
          <p:cNvSpPr/>
          <p:nvPr/>
        </p:nvSpPr>
        <p:spPr>
          <a:xfrm>
            <a:off x="9253269" y="448573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6F8B38-3202-4C80-02A3-B205B112465F}"/>
              </a:ext>
            </a:extLst>
          </p:cNvPr>
          <p:cNvSpPr/>
          <p:nvPr/>
        </p:nvSpPr>
        <p:spPr>
          <a:xfrm>
            <a:off x="983412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8006FB-80C4-EAC9-F377-F3CF21313008}"/>
              </a:ext>
            </a:extLst>
          </p:cNvPr>
          <p:cNvSpPr/>
          <p:nvPr/>
        </p:nvSpPr>
        <p:spPr>
          <a:xfrm>
            <a:off x="3050876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4F9F59-D112-5EE0-4639-20BB7EBBD549}"/>
              </a:ext>
            </a:extLst>
          </p:cNvPr>
          <p:cNvSpPr/>
          <p:nvPr/>
        </p:nvSpPr>
        <p:spPr>
          <a:xfrm>
            <a:off x="5118340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9EA82F-1EB0-24EA-FC21-472029F6E947}"/>
              </a:ext>
            </a:extLst>
          </p:cNvPr>
          <p:cNvSpPr/>
          <p:nvPr/>
        </p:nvSpPr>
        <p:spPr>
          <a:xfrm>
            <a:off x="7185804" y="1739660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7565C7-967C-3BA4-A427-49FF0C17018E}"/>
              </a:ext>
            </a:extLst>
          </p:cNvPr>
          <p:cNvSpPr/>
          <p:nvPr/>
        </p:nvSpPr>
        <p:spPr>
          <a:xfrm>
            <a:off x="983412" y="3030747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10393D-B1C4-72DD-2127-B268DF007B33}"/>
              </a:ext>
            </a:extLst>
          </p:cNvPr>
          <p:cNvSpPr/>
          <p:nvPr/>
        </p:nvSpPr>
        <p:spPr>
          <a:xfrm>
            <a:off x="3050876" y="3030747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932A6B-9099-782C-0705-01C7ABE3A47F}"/>
              </a:ext>
            </a:extLst>
          </p:cNvPr>
          <p:cNvSpPr/>
          <p:nvPr/>
        </p:nvSpPr>
        <p:spPr>
          <a:xfrm>
            <a:off x="5118340" y="3030747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91B4B8-8CEA-E9D1-F7B0-BDA09C3E8478}"/>
              </a:ext>
            </a:extLst>
          </p:cNvPr>
          <p:cNvSpPr/>
          <p:nvPr/>
        </p:nvSpPr>
        <p:spPr>
          <a:xfrm>
            <a:off x="983412" y="4321835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D2ED80-E66B-2088-B851-D72D2AA14A3F}"/>
              </a:ext>
            </a:extLst>
          </p:cNvPr>
          <p:cNvSpPr/>
          <p:nvPr/>
        </p:nvSpPr>
        <p:spPr>
          <a:xfrm>
            <a:off x="3050876" y="4327585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355881-FA02-2FDB-A8CF-331C9AB6A8BE}"/>
              </a:ext>
            </a:extLst>
          </p:cNvPr>
          <p:cNvSpPr/>
          <p:nvPr/>
        </p:nvSpPr>
        <p:spPr>
          <a:xfrm>
            <a:off x="983412" y="5612921"/>
            <a:ext cx="1742536" cy="1112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69271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2F89-781C-4627-A37F-6E94B0AB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6" y="301633"/>
            <a:ext cx="5764481" cy="608652"/>
          </a:xfrm>
          <a:noFill/>
        </p:spPr>
        <p:txBody>
          <a:bodyPr/>
          <a:lstStyle/>
          <a:p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frequently do you play </a:t>
            </a:r>
            <a:r>
              <a:rPr lang="en-US" sz="3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maths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games in your mathematics classroom?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6AC4-A4B9-4532-A41D-9535288E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6881" y="1810930"/>
            <a:ext cx="5764482" cy="3553897"/>
          </a:xfrm>
        </p:spPr>
        <p:txBody>
          <a:bodyPr/>
          <a:lstStyle/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time (e.g., 4-5 times per week)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(e.g., 2-3 times per week)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(e.g., once per week)	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Rarely (e.g., once per month)	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AU" sz="24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AU" dirty="0"/>
              <a:t>					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15B7F-53CF-4F78-8B65-BE988939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9564" y="4539109"/>
            <a:ext cx="2185059" cy="21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4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AF-E474-47F4-8D37-2E8E611E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294"/>
            <a:ext cx="10515599" cy="11907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 Theory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(Kullberg et al. 2024).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 assists with deeper understanding of a concept. An idea or concept is “noticeable only if it varies against a background” that remains invariant.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482C5-9F91-40F1-9102-710F087A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1924" y="4802886"/>
            <a:ext cx="1761239" cy="1761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76459D-7BEC-EDD4-F743-1B44F3298A2D}"/>
              </a:ext>
            </a:extLst>
          </p:cNvPr>
          <p:cNvSpPr txBox="1">
            <a:spLocks/>
          </p:cNvSpPr>
          <p:nvPr/>
        </p:nvSpPr>
        <p:spPr>
          <a:xfrm>
            <a:off x="386937" y="317624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Variation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15232-F98E-F0B1-7F02-58913B1133F3}"/>
              </a:ext>
            </a:extLst>
          </p:cNvPr>
          <p:cNvSpPr txBox="1"/>
          <p:nvPr/>
        </p:nvSpPr>
        <p:spPr>
          <a:xfrm>
            <a:off x="986641" y="3618953"/>
            <a:ext cx="10367158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Playing the same game again whilst purposefully changing a rule or substituting game materials can create a contrast and/or prompt a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generalisation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357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E6084-9EB1-E42E-0F14-916474FB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FFBF-6C26-6715-C11D-10918F56A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129" y="2210214"/>
            <a:ext cx="5218216" cy="2308324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Contrast (example vs non-example) 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Critical aspect is varied; other aspects kept constant.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i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Purpose: 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notice differences.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2CC6E-6031-499D-9338-EB50A707ECD4}"/>
              </a:ext>
            </a:extLst>
          </p:cNvPr>
          <p:cNvSpPr txBox="1">
            <a:spLocks/>
          </p:cNvSpPr>
          <p:nvPr/>
        </p:nvSpPr>
        <p:spPr>
          <a:xfrm>
            <a:off x="386937" y="317624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Variation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F3F9C-C195-3C6C-E3F3-375F97306F61}"/>
              </a:ext>
            </a:extLst>
          </p:cNvPr>
          <p:cNvSpPr txBox="1"/>
          <p:nvPr/>
        </p:nvSpPr>
        <p:spPr>
          <a:xfrm>
            <a:off x="6305797" y="2173886"/>
            <a:ext cx="4976749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Generalisation</a:t>
            </a:r>
            <a:r>
              <a:rPr lang="en-US" sz="24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(many examples)</a:t>
            </a:r>
          </a:p>
          <a:p>
            <a:pPr marL="800100" lvl="1" indent="-342900"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Critical aspect is kept constant; other aspects are varied.</a:t>
            </a:r>
          </a:p>
          <a:p>
            <a:pPr marL="800100" lvl="1" indent="-342900">
              <a:buClr>
                <a:srgbClr val="FFFF0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Purpose: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notice sameness across situations.</a:t>
            </a:r>
          </a:p>
        </p:txBody>
      </p:sp>
    </p:spTree>
    <p:extLst>
      <p:ext uri="{BB962C8B-B14F-4D97-AF65-F5344CB8AC3E}">
        <p14:creationId xmlns:p14="http://schemas.microsoft.com/office/powerpoint/2010/main" val="2334401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DBF6-D389-04EF-B592-A30E07A4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9DFDA-640F-B4BA-8682-571CDD972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129" y="2681560"/>
            <a:ext cx="5218216" cy="261610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Contrast (example vs non-example)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 happens when we roll a zero compared with when we roll another number (not zero)?”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Asking this highlights contrast — noticing the difference in outcomes (zero choc-chips vs some choc-chips).</a:t>
            </a:r>
          </a:p>
          <a:p>
            <a:pPr lvl="1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C9173-7287-0162-908F-19E1ED3F77B2}"/>
              </a:ext>
            </a:extLst>
          </p:cNvPr>
          <p:cNvSpPr txBox="1">
            <a:spLocks/>
          </p:cNvSpPr>
          <p:nvPr/>
        </p:nvSpPr>
        <p:spPr>
          <a:xfrm>
            <a:off x="214744" y="531380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Contrast vs </a:t>
            </a:r>
            <a:r>
              <a:rPr lang="en-US" sz="3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Generalisation</a:t>
            </a: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</a:t>
            </a:r>
            <a:endParaRPr lang="en-AU" sz="3600" b="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6F4-78E6-ED9E-1647-0A435BF162EB}"/>
              </a:ext>
            </a:extLst>
          </p:cNvPr>
          <p:cNvSpPr txBox="1"/>
          <p:nvPr/>
        </p:nvSpPr>
        <p:spPr>
          <a:xfrm>
            <a:off x="6305797" y="2681560"/>
            <a:ext cx="4976749" cy="261610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Generalisation</a:t>
            </a:r>
            <a:r>
              <a:rPr lang="en-US" sz="24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(many examples)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“If you rolled a zero and put it in the 4-cookie row, the 10-cookie row, or the 1-cookie row, what value do you get each time?”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Asking this highlights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generalisation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— noticing the sameness across rows (groups of zero always total zero).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F8922-4C0D-B8FE-4659-7D18035D6451}"/>
              </a:ext>
            </a:extLst>
          </p:cNvPr>
          <p:cNvSpPr txBox="1"/>
          <p:nvPr/>
        </p:nvSpPr>
        <p:spPr>
          <a:xfrm>
            <a:off x="2504703" y="1856943"/>
            <a:ext cx="6545283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Critical aspect: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Rolling a value of zero</a:t>
            </a:r>
          </a:p>
        </p:txBody>
      </p:sp>
    </p:spTree>
    <p:extLst>
      <p:ext uri="{BB962C8B-B14F-4D97-AF65-F5344CB8AC3E}">
        <p14:creationId xmlns:p14="http://schemas.microsoft.com/office/powerpoint/2010/main" val="2499978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885A0-380F-5780-ACDD-47EBC964E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8ABC-9AE6-8FAE-B11B-B4CD6A20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62" y="368499"/>
            <a:ext cx="10515600" cy="795284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Merriweather"/>
                <a:cs typeface="Calibri Light" panose="020F0302020204030204" pitchFamily="34" charset="0"/>
                <a:sym typeface="Merriweather"/>
              </a:rPr>
              <a:t>The King’s Tax 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46ED-336A-8D28-298A-C1D5750A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10" y="2138163"/>
            <a:ext cx="11272038" cy="4595146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by shuffling the deck. One card is turned over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7).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amount of money each player has ‘earned’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each card is revealed, players must decide if they are staying in or ‘banking’ their money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Once you bank, you can’t return for that round.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stay in add the value of the next card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4)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their earnings for the round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$7+$4 = $11).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must again choose to stay in or ‘bank’.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turned over, he collects his tax. Players who are still in get </a:t>
            </a:r>
            <a:r>
              <a:rPr lang="en-US" sz="2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that round.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turned over, players who are still in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their score for the current round.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turned over, players get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 bonus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JOKER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wild –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decide its value at the beginning of each game.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 </a:t>
            </a:r>
            <a:r>
              <a:rPr lang="en-US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money banked after all Kings are revealed wins with game </a:t>
            </a:r>
            <a:r>
              <a:rPr lang="en-GB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4" name="Google Shape;60;p13">
            <a:extLst>
              <a:ext uri="{FF2B5EF4-FFF2-40B4-BE49-F238E27FC236}">
                <a16:creationId xmlns:a16="http://schemas.microsoft.com/office/drawing/2014/main" id="{713EE020-2F03-6C90-375F-5A9137DF5A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4871" y="507401"/>
            <a:ext cx="1550676" cy="3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BF321-DC7E-AB1C-ECCD-BC9165A712FD}"/>
              </a:ext>
            </a:extLst>
          </p:cNvPr>
          <p:cNvSpPr txBox="1"/>
          <p:nvPr/>
        </p:nvSpPr>
        <p:spPr>
          <a:xfrm>
            <a:off x="680851" y="1270504"/>
            <a:ext cx="10830296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Adaptation of Greedy Pig. Instead of using dice, it uses cards.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means the probabilities change constantly, based on what cards have been turned over.</a:t>
            </a:r>
          </a:p>
        </p:txBody>
      </p:sp>
    </p:spTree>
    <p:extLst>
      <p:ext uri="{BB962C8B-B14F-4D97-AF65-F5344CB8AC3E}">
        <p14:creationId xmlns:p14="http://schemas.microsoft.com/office/powerpoint/2010/main" val="29377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4A98-C6CE-7A15-728E-74BC9559B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EB81-9975-94AC-E423-B51F2282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62" y="368499"/>
            <a:ext cx="10515600" cy="795284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Merriweather"/>
                <a:cs typeface="Calibri Light" panose="020F0302020204030204" pitchFamily="34" charset="0"/>
                <a:sym typeface="Merriweather"/>
              </a:rPr>
              <a:t>The King’s Tax: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Merriweather"/>
                <a:cs typeface="Calibri Light" panose="020F0302020204030204" pitchFamily="34" charset="0"/>
                <a:sym typeface="Merriweather"/>
              </a:rPr>
            </a:b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Merriweather"/>
                <a:cs typeface="Calibri Light" panose="020F0302020204030204" pitchFamily="34" charset="0"/>
                <a:sym typeface="Merriweather"/>
              </a:rPr>
              <a:t> </a:t>
            </a:r>
            <a:r>
              <a:rPr lang="en-GB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Merriweather"/>
                <a:cs typeface="Calibri Light" panose="020F0302020204030204" pitchFamily="34" charset="0"/>
                <a:sym typeface="Merriweather"/>
              </a:rPr>
              <a:t>Poorer edition </a:t>
            </a:r>
            <a:endParaRPr lang="en-AU" b="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2EF7B-BE0A-DEC8-E59E-9902AECC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851" y="2696304"/>
            <a:ext cx="10651552" cy="3942003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this version of the game, black cards are positive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red cards are negative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example, if a black seven is turned over, it is worth positive 7 (so it earns the player $7); if a red seven is turned over, it is worth negative 7 (so it costs the player $7).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turned over, he collects his tax. Players who are still in get </a:t>
            </a: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that round.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QUEEN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turned over, players who are still in multiply their score by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two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(×   + 2)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QUEEN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turned over, players who are still in multiple their score by negative two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(×   - 2).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 </a:t>
            </a:r>
            <a:r>
              <a:rPr lang="en-US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money banked after all Kings are revealed wins with game </a:t>
            </a:r>
            <a:r>
              <a:rPr lang="en-GB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🌟</a:t>
            </a:r>
            <a:endParaRPr lang="en-US" sz="2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4" name="Google Shape;60;p13">
            <a:extLst>
              <a:ext uri="{FF2B5EF4-FFF2-40B4-BE49-F238E27FC236}">
                <a16:creationId xmlns:a16="http://schemas.microsoft.com/office/drawing/2014/main" id="{58A04AF0-8F5B-2C12-8171-2BB830CD6A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2186" y="814823"/>
            <a:ext cx="1550676" cy="3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0364F-C42C-324B-F2D5-1D8A41563BA8}"/>
              </a:ext>
            </a:extLst>
          </p:cNvPr>
          <p:cNvSpPr txBox="1"/>
          <p:nvPr/>
        </p:nvSpPr>
        <p:spPr>
          <a:xfrm>
            <a:off x="680852" y="1774921"/>
            <a:ext cx="10830296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Adaptation of Greedy Pig. Instead of using dice, it uses cards.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means the probabilities change constantly, based on what cards have been turned over.</a:t>
            </a:r>
          </a:p>
        </p:txBody>
      </p:sp>
    </p:spTree>
    <p:extLst>
      <p:ext uri="{BB962C8B-B14F-4D97-AF65-F5344CB8AC3E}">
        <p14:creationId xmlns:p14="http://schemas.microsoft.com/office/powerpoint/2010/main" val="3136165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844A0-30D1-4700-BF38-E871D01E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" t="4177" r="4917"/>
          <a:stretch/>
        </p:blipFill>
        <p:spPr>
          <a:xfrm>
            <a:off x="1477488" y="406254"/>
            <a:ext cx="9237023" cy="604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44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E6C7-6899-4BB7-AC1B-31709971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246372"/>
            <a:ext cx="4315691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5.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Facilitates Home-School Connections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8940-0AC1-41A0-BC15-2C1333178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945" y="2351839"/>
            <a:ext cx="10515599" cy="28342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can be a tool for building positive connections between home and school: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parents/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understand mathematical concepts being taught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parents/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recognise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value of reasoning strategies vs rote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memorisation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as ‘experts’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Simplicity of the game structure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Easily available materials</a:t>
            </a:r>
          </a:p>
        </p:txBody>
      </p:sp>
    </p:spTree>
    <p:extLst>
      <p:ext uri="{BB962C8B-B14F-4D97-AF65-F5344CB8AC3E}">
        <p14:creationId xmlns:p14="http://schemas.microsoft.com/office/powerpoint/2010/main" val="1174102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8135-21F6-4500-8062-1D688D00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8" y="281998"/>
            <a:ext cx="5863442" cy="1325563"/>
          </a:xfrm>
        </p:spPr>
        <p:txBody>
          <a:bodyPr/>
          <a:lstStyle/>
          <a:p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Biggest difference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(place value; subtraction as difference)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1CB3-3143-4D37-8D51-89F70612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423" y="2229592"/>
            <a:ext cx="10177153" cy="2398815"/>
          </a:xfr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communal 10-sided dice is rolled.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each roll, players decide which place value slot to assign the number rolled.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players will keep rolling the dice until all place value slots are filled up.</a:t>
            </a: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Whoever ends up with the biggest difference is the winner.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6F3F5-BD69-6A2E-0E71-8FEB9FB0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5115502"/>
            <a:ext cx="7086600" cy="14605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118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1155938-61A4-DD60-D054-89314262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246372"/>
            <a:ext cx="4315691" cy="1325563"/>
          </a:xfrm>
        </p:spPr>
        <p:txBody>
          <a:bodyPr/>
          <a:lstStyle/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5.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Facilitates Home-School Connections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F686CE-7C8B-5F17-CB52-02A89A04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628985"/>
            <a:ext cx="7086600" cy="14605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FC3857-E536-7F8B-CCC8-48C585FD5304}"/>
              </a:ext>
            </a:extLst>
          </p:cNvPr>
          <p:cNvSpPr txBox="1"/>
          <p:nvPr/>
        </p:nvSpPr>
        <p:spPr>
          <a:xfrm>
            <a:off x="3047011" y="2372559"/>
            <a:ext cx="6097978" cy="738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Biggest difference</a:t>
            </a:r>
            <a:r>
              <a:rPr lang="en-US" sz="1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1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(place value; subtraction as difference)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72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C0AB-10B3-482E-8A69-ED5CADE2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2" y="365125"/>
            <a:ext cx="468382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Reflecting on the games we looked at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3AFF5-7DA9-4681-8F37-4A6D627D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4658" y="4685793"/>
            <a:ext cx="2004345" cy="2004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D6124-B572-A472-06E2-3DFF7B793D42}"/>
              </a:ext>
            </a:extLst>
          </p:cNvPr>
          <p:cNvSpPr txBox="1"/>
          <p:nvPr/>
        </p:nvSpPr>
        <p:spPr>
          <a:xfrm>
            <a:off x="1445821" y="1828334"/>
            <a:ext cx="901634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played several games today that all had something in common.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What was 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C631A-E720-4FE2-8401-BA3B75C0051C}"/>
              </a:ext>
            </a:extLst>
          </p:cNvPr>
          <p:cNvSpPr txBox="1"/>
          <p:nvPr/>
        </p:nvSpPr>
        <p:spPr>
          <a:xfrm>
            <a:off x="2538845" y="3088429"/>
            <a:ext cx="312321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Closest to 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Biggest Difference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King’s 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D0C9B-3BD1-FD21-2E71-49EAD15B81AA}"/>
              </a:ext>
            </a:extLst>
          </p:cNvPr>
          <p:cNvSpPr txBox="1"/>
          <p:nvPr/>
        </p:nvSpPr>
        <p:spPr>
          <a:xfrm>
            <a:off x="6288040" y="3121452"/>
            <a:ext cx="312321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Landgrab</a:t>
            </a:r>
          </a:p>
        </p:txBody>
      </p:sp>
    </p:spTree>
    <p:extLst>
      <p:ext uri="{BB962C8B-B14F-4D97-AF65-F5344CB8AC3E}">
        <p14:creationId xmlns:p14="http://schemas.microsoft.com/office/powerpoint/2010/main" val="3785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0294-EA14-BC29-3EB2-8C8FADA33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E3DB-56CA-59D3-0E4F-2800AE67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6" y="301633"/>
            <a:ext cx="5764481" cy="608652"/>
          </a:xfrm>
          <a:noFill/>
        </p:spPr>
        <p:txBody>
          <a:bodyPr/>
          <a:lstStyle/>
          <a:p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frequently do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teachers 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 </a:t>
            </a:r>
            <a:r>
              <a:rPr lang="en-US" sz="3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maths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games in their mathematics classroom?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E5C9-21FA-58E3-4EB9-9537F6CBD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6881" y="1810930"/>
            <a:ext cx="6583384" cy="3553897"/>
          </a:xfrm>
        </p:spPr>
        <p:txBody>
          <a:bodyPr/>
          <a:lstStyle/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time (e.g., 4-5 times per week)	 </a:t>
            </a:r>
            <a:r>
              <a:rPr lang="en-AU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32%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(e.g., 2-3 times per week)		  </a:t>
            </a:r>
            <a:r>
              <a:rPr lang="en-AU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47%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(e.g., once per week)		 </a:t>
            </a:r>
            <a:r>
              <a:rPr lang="en-AU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19%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Rarely (e.g., once per month)		 </a:t>
            </a:r>
            <a:r>
              <a:rPr lang="en-AU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2%</a:t>
            </a:r>
          </a:p>
          <a:p>
            <a:pPr marL="0" indent="0" fontAlgn="t">
              <a:buNone/>
            </a:pPr>
            <a:r>
              <a:rPr lang="en-A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t">
              <a:buFont typeface="Wingdings" pitchFamily="2" charset="2"/>
              <a:buChar char="q"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AU" sz="24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AU" dirty="0"/>
              <a:t>				 </a:t>
            </a:r>
            <a:r>
              <a:rPr lang="en-AU" dirty="0">
                <a:solidFill>
                  <a:schemeClr val="accent1"/>
                </a:solidFill>
              </a:rPr>
              <a:t>0%</a:t>
            </a:r>
            <a:r>
              <a:rPr lang="en-AU" dirty="0"/>
              <a:t>					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6658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D5402-AC27-078F-97C5-20CCE29F6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80C4-DC63-626E-A0F0-57964769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2" y="365125"/>
            <a:ext cx="468382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Reflecting on the games we looked at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BF286-A33B-6A75-F670-2C67C4D8C3D7}"/>
              </a:ext>
            </a:extLst>
          </p:cNvPr>
          <p:cNvSpPr txBox="1"/>
          <p:nvPr/>
        </p:nvSpPr>
        <p:spPr>
          <a:xfrm>
            <a:off x="1445821" y="1828334"/>
            <a:ext cx="901634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played several games today that all had something in common.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What was 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63272-813D-B11B-687D-51B2953AD7EC}"/>
              </a:ext>
            </a:extLst>
          </p:cNvPr>
          <p:cNvSpPr txBox="1"/>
          <p:nvPr/>
        </p:nvSpPr>
        <p:spPr>
          <a:xfrm>
            <a:off x="2538845" y="3088429"/>
            <a:ext cx="312321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Closest to 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Biggest Difference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King’s 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4E240-C07B-69A1-FA24-2E25E560154A}"/>
              </a:ext>
            </a:extLst>
          </p:cNvPr>
          <p:cNvSpPr txBox="1"/>
          <p:nvPr/>
        </p:nvSpPr>
        <p:spPr>
          <a:xfrm>
            <a:off x="6288040" y="3121452"/>
            <a:ext cx="312321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Landgrab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A7C0C-6F23-01ED-C1A3-221498A191AB}"/>
              </a:ext>
            </a:extLst>
          </p:cNvPr>
          <p:cNvSpPr txBox="1"/>
          <p:nvPr/>
        </p:nvSpPr>
        <p:spPr>
          <a:xfrm>
            <a:off x="2538844" y="4868232"/>
            <a:ext cx="3123212" cy="137818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Communal Action 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 Decision</a:t>
            </a:r>
          </a:p>
        </p:txBody>
      </p:sp>
    </p:spTree>
    <p:extLst>
      <p:ext uri="{BB962C8B-B14F-4D97-AF65-F5344CB8AC3E}">
        <p14:creationId xmlns:p14="http://schemas.microsoft.com/office/powerpoint/2010/main" val="4290124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D2907-C4E7-8F4B-2BD3-E7F41C8C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79CA-3569-FAFE-FAFD-2A9308E6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2" y="365125"/>
            <a:ext cx="468382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Reflecting on the games we looked at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AF388-A22D-D03C-FA3D-9D282D7D3FF9}"/>
              </a:ext>
            </a:extLst>
          </p:cNvPr>
          <p:cNvSpPr txBox="1"/>
          <p:nvPr/>
        </p:nvSpPr>
        <p:spPr>
          <a:xfrm>
            <a:off x="1445821" y="1828334"/>
            <a:ext cx="901634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played several games today that all had something in common.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What was 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18F9A-D5CF-62B1-FF8E-90BD8B01E808}"/>
              </a:ext>
            </a:extLst>
          </p:cNvPr>
          <p:cNvSpPr txBox="1"/>
          <p:nvPr/>
        </p:nvSpPr>
        <p:spPr>
          <a:xfrm>
            <a:off x="2538845" y="3088429"/>
            <a:ext cx="312321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Biggest Difference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King’s 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42FB2-6783-7BFA-5A66-4F80F7903D4C}"/>
              </a:ext>
            </a:extLst>
          </p:cNvPr>
          <p:cNvSpPr txBox="1"/>
          <p:nvPr/>
        </p:nvSpPr>
        <p:spPr>
          <a:xfrm>
            <a:off x="6288040" y="3121452"/>
            <a:ext cx="312321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Landgrab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AEB32-AEC0-A93B-AFDA-DFD57B7E4D44}"/>
              </a:ext>
            </a:extLst>
          </p:cNvPr>
          <p:cNvSpPr txBox="1"/>
          <p:nvPr/>
        </p:nvSpPr>
        <p:spPr>
          <a:xfrm>
            <a:off x="2538844" y="4868232"/>
            <a:ext cx="312321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and Allocate</a:t>
            </a:r>
          </a:p>
        </p:txBody>
      </p:sp>
    </p:spTree>
    <p:extLst>
      <p:ext uri="{BB962C8B-B14F-4D97-AF65-F5344CB8AC3E}">
        <p14:creationId xmlns:p14="http://schemas.microsoft.com/office/powerpoint/2010/main" val="2542763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8AB77-1674-3FCE-5FB7-B65683DCA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EF8B-2871-A9D5-1B4A-9C1C5A40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2" y="365125"/>
            <a:ext cx="468382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Reflecting on the games we looked at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307E1-D2C8-45E0-803D-92F2A2E0C9C9}"/>
              </a:ext>
            </a:extLst>
          </p:cNvPr>
          <p:cNvSpPr txBox="1"/>
          <p:nvPr/>
        </p:nvSpPr>
        <p:spPr>
          <a:xfrm>
            <a:off x="1445821" y="1828334"/>
            <a:ext cx="901634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played several games today that all had something in common.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What was 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A5FF5-A4E2-F198-DE87-969D31F3676B}"/>
              </a:ext>
            </a:extLst>
          </p:cNvPr>
          <p:cNvSpPr txBox="1"/>
          <p:nvPr/>
        </p:nvSpPr>
        <p:spPr>
          <a:xfrm>
            <a:off x="2538845" y="3088429"/>
            <a:ext cx="312321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to 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Choc-Chip Cookies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Biggest Difference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King’s 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D56FF-3EEA-6607-5B90-0071ACB7E8F8}"/>
              </a:ext>
            </a:extLst>
          </p:cNvPr>
          <p:cNvSpPr txBox="1"/>
          <p:nvPr/>
        </p:nvSpPr>
        <p:spPr>
          <a:xfrm>
            <a:off x="6288040" y="3121452"/>
            <a:ext cx="312321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Caught Red-Handed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Landgrab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F306B-23F0-44DF-A1D4-4ECFC5E73D22}"/>
              </a:ext>
            </a:extLst>
          </p:cNvPr>
          <p:cNvSpPr txBox="1"/>
          <p:nvPr/>
        </p:nvSpPr>
        <p:spPr>
          <a:xfrm>
            <a:off x="2538844" y="4868232"/>
            <a:ext cx="312321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and Allocate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8A8CF-AF6E-399E-1280-2F8B42E74EFA}"/>
              </a:ext>
            </a:extLst>
          </p:cNvPr>
          <p:cNvSpPr txBox="1"/>
          <p:nvPr/>
        </p:nvSpPr>
        <p:spPr>
          <a:xfrm>
            <a:off x="2538844" y="5391452"/>
            <a:ext cx="4348844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Mathematically Integrated Games</a:t>
            </a:r>
          </a:p>
          <a:p>
            <a:pPr marL="742950" lvl="1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Strategic Agency</a:t>
            </a:r>
          </a:p>
          <a:p>
            <a:pPr marL="742950" lvl="1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Embedded Representation</a:t>
            </a:r>
          </a:p>
          <a:p>
            <a:pPr marL="742950" lvl="1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Reflection and Recording</a:t>
            </a:r>
          </a:p>
        </p:txBody>
      </p:sp>
    </p:spTree>
    <p:extLst>
      <p:ext uri="{BB962C8B-B14F-4D97-AF65-F5344CB8AC3E}">
        <p14:creationId xmlns:p14="http://schemas.microsoft.com/office/powerpoint/2010/main" val="1893630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6658D-408D-8C99-F6F1-2392ECC78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102D-07DF-D3CB-36D3-F8A40B72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0" y="175120"/>
            <a:ext cx="486195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Five principles of educationally-rich mathematical games</a:t>
            </a:r>
          </a:p>
        </p:txBody>
      </p:sp>
      <p:pic>
        <p:nvPicPr>
          <p:cNvPr id="4" name="Google Shape;87;p18">
            <a:extLst>
              <a:ext uri="{FF2B5EF4-FFF2-40B4-BE49-F238E27FC236}">
                <a16:creationId xmlns:a16="http://schemas.microsoft.com/office/drawing/2014/main" id="{9167A29C-6FBE-E7B8-81CF-04C0AB11249A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rcRect l="19520" r="19200"/>
          <a:stretch/>
        </p:blipFill>
        <p:spPr>
          <a:xfrm>
            <a:off x="4077194" y="1500683"/>
            <a:ext cx="3831772" cy="492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5120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C4046-7D41-D157-9108-D7D6B454D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C40240-042B-FAB4-423E-A3F44C80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70" y="1821461"/>
            <a:ext cx="11523860" cy="895546"/>
          </a:xfrm>
        </p:spPr>
        <p:txBody>
          <a:bodyPr/>
          <a:lstStyle/>
          <a:p>
            <a:pPr algn="ctr"/>
            <a:r>
              <a:rPr lang="en-AU" sz="5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Educationally-rich mathematical games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98040-9B2D-BF95-379C-F0476E778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20010"/>
            <a:ext cx="10515600" cy="1500187"/>
          </a:xfrm>
        </p:spPr>
        <p:txBody>
          <a:bodyPr/>
          <a:lstStyle/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James Russo</a:t>
            </a:r>
          </a:p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james.russo@monash.edu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E4B7F-06DC-2CFE-DB99-F492FBB94759}"/>
              </a:ext>
            </a:extLst>
          </p:cNvPr>
          <p:cNvSpPr txBox="1"/>
          <p:nvPr/>
        </p:nvSpPr>
        <p:spPr>
          <a:xfrm>
            <a:off x="2831306" y="4529077"/>
            <a:ext cx="652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www.surfmaths.com/games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utoShape 2" descr="Download the PNG">
            <a:extLst>
              <a:ext uri="{FF2B5EF4-FFF2-40B4-BE49-F238E27FC236}">
                <a16:creationId xmlns:a16="http://schemas.microsoft.com/office/drawing/2014/main" id="{B7E2F19C-40DD-5A29-0D6B-002D51261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Download the PNG">
            <a:extLst>
              <a:ext uri="{FF2B5EF4-FFF2-40B4-BE49-F238E27FC236}">
                <a16:creationId xmlns:a16="http://schemas.microsoft.com/office/drawing/2014/main" id="{08234FB8-74B6-8702-BF73-A45FE9DFA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3BDA4-D16E-8870-4A13-7E6CE2BF0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695" y="3926536"/>
            <a:ext cx="2494800" cy="249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082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C030-057A-4F1B-88A0-DE2821D6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4" y="186996"/>
            <a:ext cx="10515600" cy="394895"/>
          </a:xfrm>
        </p:spPr>
        <p:txBody>
          <a:bodyPr/>
          <a:lstStyle/>
          <a:p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31180-A691-4ADB-871D-596DBF483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183" y="717163"/>
            <a:ext cx="11571515" cy="5849891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Bragg, L. A. (2012a). The effect of mathematical games on on-task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behaviours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primary classroom.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Mathematics education research journal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385-401.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Bragg, L. A. (2012b). Testing the effectiveness of mathematical games as a pedagogical tool for children’s learning.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journal of science and mathematics education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1445-1467.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Kullberg, A.,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Ingerman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Å., &amp;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Marton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F. (2024).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and analyzing teaching: Using the variation theory of learning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Taylor &amp; Francis</a:t>
            </a:r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Nurnberger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-Haag, J.,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Wernet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J. L., &amp; Benjamin, J. I. (2023). Gameplay in Perspective: Applications of a Conceptual Framework to Analyze Features of Mathematics Classroom Games in Consideration of Students' Experiences.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Journal of Education in Mathematics, Science and Technology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(1), 267-303.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Russo, J., Bragg, L. A., &amp; Russo, T. (2021). How Primary Teachers Use Games to Support Their Teaching of Mathematics.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Electronic Journal of Elementary Education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13(4), 407-419.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Russo, J., &amp; Russo, T. (2020). Transforming mathematical games into investigations. 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Australian Primary Mathematics Classroom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(2), 14-19.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Russo, J., Russo, T., &amp; Bragg, L. (2021). Why that game?: Factors primary school teachers consider when selecting which games to play in their mathematics classrooms. In Y. H. Leong, B. Kaur, B. H. Choy, J. B. W. Yeo, &amp; L. F. Wong (Eds.),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Excellence in Mathematics Education: Foundations and Pathways (Proceedings of the 43rd annual conference of the Mathematics Education Research Group of Australasia)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Singapore: MERGA.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Russo, J., Russo, T., &amp; Bragg, L. A. (2018). Five principles of educationally rich mathematical games. 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Australian Primary Mathematics Classroom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(3), 30-34.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27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E2A1-1C3F-4F08-A841-DC0A863D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164403"/>
            <a:ext cx="4434444" cy="1325563"/>
          </a:xfrm>
        </p:spPr>
        <p:txBody>
          <a:bodyPr/>
          <a:lstStyle/>
          <a:p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the characteristics of highly valued </a:t>
            </a:r>
            <a:r>
              <a:rPr lang="en-US" sz="3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maths</a:t>
            </a: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games?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FCE77E-E0C3-41CE-8D24-0BFB72519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14139"/>
              </p:ext>
            </p:extLst>
          </p:nvPr>
        </p:nvGraphicFramePr>
        <p:xfrm>
          <a:off x="1289462" y="1662869"/>
          <a:ext cx="9613076" cy="5028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7846">
                  <a:extLst>
                    <a:ext uri="{9D8B030D-6E8A-4147-A177-3AD203B41FA5}">
                      <a16:colId xmlns:a16="http://schemas.microsoft.com/office/drawing/2014/main" val="2349794740"/>
                    </a:ext>
                  </a:extLst>
                </a:gridCol>
                <a:gridCol w="1042250">
                  <a:extLst>
                    <a:ext uri="{9D8B030D-6E8A-4147-A177-3AD203B41FA5}">
                      <a16:colId xmlns:a16="http://schemas.microsoft.com/office/drawing/2014/main" val="1879702984"/>
                    </a:ext>
                  </a:extLst>
                </a:gridCol>
                <a:gridCol w="4192980">
                  <a:extLst>
                    <a:ext uri="{9D8B030D-6E8A-4147-A177-3AD203B41FA5}">
                      <a16:colId xmlns:a16="http://schemas.microsoft.com/office/drawing/2014/main" val="381222084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indent="234315" algn="ctr">
                        <a:spcAft>
                          <a:spcPts val="0"/>
                        </a:spcAft>
                      </a:pPr>
                      <a:r>
                        <a:rPr lang="en-AU" sz="28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Theme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34315" algn="ctr">
                        <a:spcAft>
                          <a:spcPts val="0"/>
                        </a:spcAft>
                      </a:pPr>
                      <a:r>
                        <a:rPr lang="en-AU" sz="28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34315" algn="ctr">
                        <a:spcAft>
                          <a:spcPts val="0"/>
                        </a:spcAft>
                      </a:pPr>
                      <a:r>
                        <a:rPr lang="en-AU" sz="28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Example games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511721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Dice and/ or playing cards</a:t>
                      </a:r>
                      <a:endParaRPr lang="en-AU" sz="24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Greedy Pig; Dice Cricket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97614409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 and Paper Only</a:t>
                      </a:r>
                      <a:endParaRPr lang="en-AU" sz="24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Mastermind; Bingo </a:t>
                      </a:r>
                      <a:endParaRPr lang="en-AU" sz="2000" b="0" i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5227679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 Games</a:t>
                      </a:r>
                      <a:endParaRPr lang="en-AU" sz="2400" b="0" i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Buzz; 21.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22857473"/>
                  </a:ext>
                </a:extLst>
              </a:tr>
              <a:tr h="94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Custom Cards </a:t>
                      </a:r>
                      <a:br>
                        <a:rPr lang="en-AU" sz="24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AU" sz="18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(Sourced/ Created by teacher)</a:t>
                      </a:r>
                      <a:endParaRPr lang="en-AU" sz="18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 am, who is?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69230988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Commercial Games</a:t>
                      </a:r>
                      <a:endParaRPr lang="en-AU" sz="2400" b="0" i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Prime Climb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71488022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‘Real World’ </a:t>
                      </a:r>
                      <a:endParaRPr lang="en-AU" sz="2400" b="0" i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Chocolate, Music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15233166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Digital Games</a:t>
                      </a:r>
                      <a:endParaRPr lang="en-AU" sz="2400" b="0" i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Wishball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80933001"/>
                  </a:ext>
                </a:extLst>
              </a:tr>
              <a:tr h="52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Counters </a:t>
                      </a:r>
                      <a:endParaRPr lang="en-AU" sz="24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b="1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  <a:endParaRPr lang="en-AU" sz="2400" b="1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0" i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Bullseye </a:t>
                      </a:r>
                      <a:endParaRPr lang="en-AU" sz="2000" b="0" i="0" dirty="0"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7328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77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190A-E97A-413C-A9A1-A2939A42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448252"/>
            <a:ext cx="5467597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makes a ‘good’ mathematical game?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2E4BE805-486F-4883-BEC5-37FB3240D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0073" y="2125684"/>
            <a:ext cx="6470806" cy="38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5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EA9F-4569-490D-9540-3DB2E26D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0" y="175120"/>
            <a:ext cx="486195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Five principles of educationally-rich mathematical games</a:t>
            </a:r>
          </a:p>
        </p:txBody>
      </p:sp>
      <p:pic>
        <p:nvPicPr>
          <p:cNvPr id="4" name="Google Shape;87;p18">
            <a:extLst>
              <a:ext uri="{FF2B5EF4-FFF2-40B4-BE49-F238E27FC236}">
                <a16:creationId xmlns:a16="http://schemas.microsoft.com/office/drawing/2014/main" id="{3611A20A-1C5E-4DE5-B8B7-438F845ED00D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rcRect l="19520" r="19200"/>
          <a:stretch/>
        </p:blipFill>
        <p:spPr>
          <a:xfrm>
            <a:off x="4077194" y="1500683"/>
            <a:ext cx="3831772" cy="492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539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  <p:tag name="ARTICULATE_DESIGN_ID_OFFICE THEME" val="VwwZUEc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Literacy Summit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339999"/>
      </a:accent1>
      <a:accent2>
        <a:srgbClr val="ADCB00"/>
      </a:accent2>
      <a:accent3>
        <a:srgbClr val="9BCBEB"/>
      </a:accent3>
      <a:accent4>
        <a:srgbClr val="808080"/>
      </a:accent4>
      <a:accent5>
        <a:srgbClr val="002855"/>
      </a:accent5>
      <a:accent6>
        <a:srgbClr val="0563C1"/>
      </a:accent6>
      <a:hlink>
        <a:srgbClr val="0563C1"/>
      </a:hlink>
      <a:folHlink>
        <a:srgbClr val="ADCB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 template 2022 - updated  -  Read-Only" id="{E8CBE138-03F8-4B9C-8979-A6C2B0AF1E33}" vid="{5DBB9AF3-9795-4477-8D82-C53200817F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4588</Words>
  <Application>Microsoft Macintosh PowerPoint</Application>
  <PresentationFormat>Widescreen</PresentationFormat>
  <Paragraphs>563</Paragraphs>
  <Slides>65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Wingdings</vt:lpstr>
      <vt:lpstr>Office Theme</vt:lpstr>
      <vt:lpstr>Educationally-rich mathematical games</vt:lpstr>
      <vt:lpstr>The King’s Tax </vt:lpstr>
      <vt:lpstr>The King’s Tax:  An investigation</vt:lpstr>
      <vt:lpstr>The King’s Tax:  An investigation</vt:lpstr>
      <vt:lpstr>How frequently do you play maths games in your mathematics classroom? </vt:lpstr>
      <vt:lpstr>How frequently do primary teachers play maths games in their mathematics classroom? </vt:lpstr>
      <vt:lpstr>What are the characteristics of highly valued maths games?</vt:lpstr>
      <vt:lpstr>What makes a ‘good’ mathematical game?</vt:lpstr>
      <vt:lpstr>Five principles of educationally-rich mathematical games</vt:lpstr>
      <vt:lpstr>PowerPoint Presentation</vt:lpstr>
      <vt:lpstr>Principle 1.  Students are Engaged</vt:lpstr>
      <vt:lpstr>Principle 1.  Students are Engaged</vt:lpstr>
      <vt:lpstr>Principle 1.  Students are Engaged</vt:lpstr>
      <vt:lpstr>Principle 2.  Skill and Luck are balanced</vt:lpstr>
      <vt:lpstr>Caught red-handed (Version 1.0) (patterns and strategy)</vt:lpstr>
      <vt:lpstr>Caught red-handed (Version 1.0)</vt:lpstr>
      <vt:lpstr>Caught red-handed (Version 1.0)</vt:lpstr>
      <vt:lpstr>Caught red-handed (V 1.0): An Investigation</vt:lpstr>
      <vt:lpstr>Caught red-handed (Version 2.0) (patterns and strategy)</vt:lpstr>
      <vt:lpstr>Principle 2.  Skill and Luck are balanced</vt:lpstr>
      <vt:lpstr>Principle 2.  Skill and Luck are balanced</vt:lpstr>
      <vt:lpstr>Principle 2.  Skill and Luck are balanced</vt:lpstr>
      <vt:lpstr>Principle 2.  Skill and Luck are balanced</vt:lpstr>
      <vt:lpstr>Principle 3.  Mathematics is Central</vt:lpstr>
      <vt:lpstr>Principle 3.  Mathematics is Central</vt:lpstr>
      <vt:lpstr>Principle 3.  Mathematics is Central</vt:lpstr>
      <vt:lpstr>Principle 3.  Mathematics is Central</vt:lpstr>
      <vt:lpstr>Principle 3.  Mathematics is Central</vt:lpstr>
      <vt:lpstr>Land Grab  (aka Multiplication Paddocks)</vt:lpstr>
      <vt:lpstr>Player 1 rolls a 13 and a 6      </vt:lpstr>
      <vt:lpstr>Player 2 rolls a 14 and a 2      </vt:lpstr>
      <vt:lpstr>Principle 3.  Mathematics is Central</vt:lpstr>
      <vt:lpstr>Principle 3.  Mathematics is Central</vt:lpstr>
      <vt:lpstr>Principle 3.  Mathematics is Central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3.  Mathematics is Central</vt:lpstr>
      <vt:lpstr>PowerPoint Presentation</vt:lpstr>
      <vt:lpstr>PowerPoint Presentation</vt:lpstr>
      <vt:lpstr>Choc-chip Cookies (multiplication)</vt:lpstr>
      <vt:lpstr>PowerPoint Presentation</vt:lpstr>
      <vt:lpstr>PowerPoint Presentation</vt:lpstr>
      <vt:lpstr>Choc-chip Cookies (multiplication)</vt:lpstr>
      <vt:lpstr>Choc-chip Cookies (multiplication)</vt:lpstr>
      <vt:lpstr>PowerPoint Presentation</vt:lpstr>
      <vt:lpstr>PowerPoint Presentation</vt:lpstr>
      <vt:lpstr>PowerPoint Presentation</vt:lpstr>
      <vt:lpstr>PowerPoint Presentation</vt:lpstr>
      <vt:lpstr>The King’s Tax </vt:lpstr>
      <vt:lpstr>The King’s Tax:  Poorer edition </vt:lpstr>
      <vt:lpstr>PowerPoint Presentation</vt:lpstr>
      <vt:lpstr>Principle 5.  Facilitates Home-School Connections</vt:lpstr>
      <vt:lpstr>Biggest difference  (place value; subtraction as difference)</vt:lpstr>
      <vt:lpstr>Principle 5.  Facilitates Home-School Connections</vt:lpstr>
      <vt:lpstr>Reflecting on the games we looked at today</vt:lpstr>
      <vt:lpstr>Reflecting on the games we looked at today</vt:lpstr>
      <vt:lpstr>Reflecting on the games we looked at today</vt:lpstr>
      <vt:lpstr>Reflecting on the games we looked at today</vt:lpstr>
      <vt:lpstr>Five principles of educationally-rich mathematical games</vt:lpstr>
      <vt:lpstr>Educationally-rich mathematical games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Claire (Education)</dc:creator>
  <cp:lastModifiedBy>Jane Hubbard</cp:lastModifiedBy>
  <cp:revision>107</cp:revision>
  <dcterms:created xsi:type="dcterms:W3CDTF">2022-02-01T04:43:38Z</dcterms:created>
  <dcterms:modified xsi:type="dcterms:W3CDTF">2026-03-25T07:51:28Z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5CA088CC-49E1-4814-A8A8-44FC0C386F72</vt:lpwstr>
  </property>
  <property fmtid="{D5CDD505-2E9C-101B-9397-08002B2CF9AE}" pid="3" name="ArticulatePath">
    <vt:lpwstr>Literacy summit PowerPoint template with guidance &amp; instruction</vt:lpwstr>
  </property>
</Properties>
</file>